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handoutMasterIdLst>
    <p:handoutMasterId r:id="rId29"/>
  </p:handout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8" r:id="rId9"/>
    <p:sldId id="273" r:id="rId10"/>
    <p:sldId id="274" r:id="rId11"/>
    <p:sldId id="272" r:id="rId12"/>
    <p:sldId id="275" r:id="rId13"/>
    <p:sldId id="276" r:id="rId14"/>
    <p:sldId id="280" r:id="rId15"/>
    <p:sldId id="281" r:id="rId16"/>
    <p:sldId id="278" r:id="rId17"/>
    <p:sldId id="277" r:id="rId18"/>
    <p:sldId id="279" r:id="rId19"/>
    <p:sldId id="282" r:id="rId20"/>
    <p:sldId id="283" r:id="rId21"/>
    <p:sldId id="263" r:id="rId22"/>
    <p:sldId id="266" r:id="rId23"/>
    <p:sldId id="262" r:id="rId24"/>
    <p:sldId id="265" r:id="rId25"/>
    <p:sldId id="264" r:id="rId26"/>
    <p:sldId id="267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4681" autoAdjust="0"/>
  </p:normalViewPr>
  <p:slideViewPr>
    <p:cSldViewPr>
      <p:cViewPr varScale="1">
        <p:scale>
          <a:sx n="95" d="100"/>
          <a:sy n="95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1EA77-F35E-41D6-9033-217AAC11F00D}" type="datetimeFigureOut">
              <a:rPr lang="pl-PL" smtClean="0"/>
              <a:pPr/>
              <a:t>2014-10-10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B7DD5-23C6-435E-9D77-22EE10355D9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01DF1-4F07-43DE-9891-AD199D8F1EFB}" type="datetimeFigureOut">
              <a:rPr lang="pl-PL" smtClean="0"/>
              <a:pPr/>
              <a:t>2014-10-10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72DEE-D525-4749-AF7D-7917C2AD4C2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F80C4-C522-4B98-AD20-B422F0E3515F}" type="datetime1">
              <a:rPr lang="pl-PL" smtClean="0"/>
              <a:pPr/>
              <a:t>2014-10-10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Dr n. med. Małgorzata Nather  ZEBRANIE NAUKOWO-SZKOLENIOWE PTS   Gdańsk, 17.10.2009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A88B-2CF8-4893-82C1-0D98E717405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8860-98BE-4388-86F0-61ECCE4E2E6A}" type="datetime1">
              <a:rPr lang="pl-PL" smtClean="0"/>
              <a:pPr/>
              <a:t>2014-10-10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Dr n. med. Małgorzata Nather  ZEBRANIE NAUKOWO-SZKOLENIOWE PTS   Gdańsk, 17.10.2009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A88B-2CF8-4893-82C1-0D98E71740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B704-855B-4F2D-9846-CC0D1BF85118}" type="datetime1">
              <a:rPr lang="pl-PL" smtClean="0"/>
              <a:pPr/>
              <a:t>2014-10-10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pl-PL" smtClean="0"/>
              <a:t>Dr n. med. Małgorzata Nather  ZEBRANIE NAUKOWO-SZKOLENIOWE PTS   Gdańsk, 17.10.2009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A88B-2CF8-4893-82C1-0D98E71740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85F-271F-43CF-9845-D1E65C4E28BC}" type="datetime1">
              <a:rPr lang="pl-PL" smtClean="0"/>
              <a:pPr/>
              <a:t>2014-10-10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Dr n. med. Małgorzata Nather  ZEBRANIE NAUKOWO-SZKOLENIOWE PTS   Gdańsk, 17.10.2009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A88B-2CF8-4893-82C1-0D98E71740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2763-7062-46D0-B27F-720601F9C6E8}" type="datetime1">
              <a:rPr lang="pl-PL" smtClean="0"/>
              <a:pPr/>
              <a:t>2014-10-10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Dr n. med. Małgorzata Nather  ZEBRANIE NAUKOWO-SZKOLENIOWE PTS   Gdańsk, 17.10.2009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A88B-2CF8-4893-82C1-0D98E71740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E39C-92D7-4EB8-88D6-CA160371FFBC}" type="datetime1">
              <a:rPr lang="pl-PL" smtClean="0"/>
              <a:pPr/>
              <a:t>2014-10-10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Dr n. med. Małgorzata Nather  ZEBRANIE NAUKOWO-SZKOLENIOWE PTS   Gdańsk, 17.10.2009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A88B-2CF8-4893-82C1-0D98E71740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C98C-B375-48E0-A464-5CC67AB47556}" type="datetime1">
              <a:rPr lang="pl-PL" smtClean="0"/>
              <a:pPr/>
              <a:t>2014-10-10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Dr n. med. Małgorzata Nather  ZEBRANIE NAUKOWO-SZKOLENIOWE PTS   Gdańsk, 17.10.2009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A88B-2CF8-4893-82C1-0D98E71740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2D87-C1BA-451F-8666-6E29745EC334}" type="datetime1">
              <a:rPr lang="pl-PL" smtClean="0"/>
              <a:pPr/>
              <a:t>2014-10-10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Dr n. med. Małgorzata Nather  ZEBRANIE NAUKOWO-SZKOLENIOWE PTS   Gdańsk, 17.10.2009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A88B-2CF8-4893-82C1-0D98E71740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AE43-3033-42D4-A586-C0D49437AD0E}" type="datetime1">
              <a:rPr lang="pl-PL" smtClean="0"/>
              <a:pPr/>
              <a:t>2014-10-10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Dr n. med. Małgorzata Nather  ZEBRANIE NAUKOWO-SZKOLENIOWE PTS   Gdańsk, 17.10.2009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A88B-2CF8-4893-82C1-0D98E71740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A7F2-E320-4389-A088-763CFFF49CE8}" type="datetime1">
              <a:rPr lang="pl-PL" smtClean="0"/>
              <a:pPr/>
              <a:t>2014-10-10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Dr n. med. Małgorzata Nather  ZEBRANIE NAUKOWO-SZKOLENIOWE PTS   Gdańsk, 17.10.2009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A88B-2CF8-4893-82C1-0D98E717405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6637A0B-D322-47BA-98E7-9E1958A951B9}" type="datetime1">
              <a:rPr lang="pl-PL" smtClean="0"/>
              <a:pPr/>
              <a:t>2014-10-10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pl-PL" smtClean="0"/>
              <a:t>Dr n. med. Małgorzata Nather  ZEBRANIE NAUKOWO-SZKOLENIOWE PTS   Gdańsk, 17.10.2009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837A88B-2CF8-4893-82C1-0D98E71740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8C2B8D5-0B81-4B14-A01E-44021BADFB08}" type="datetime1">
              <a:rPr lang="pl-PL" smtClean="0"/>
              <a:pPr/>
              <a:t>2014-10-10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pl-PL" smtClean="0"/>
              <a:t>Dr n. med. Małgorzata Nather  ZEBRANIE NAUKOWO-SZKOLENIOWE PTS   Gdańsk, 17.10.2009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837A88B-2CF8-4893-82C1-0D98E717405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pl-PL" sz="5300" i="1" dirty="0" smtClean="0">
                <a:latin typeface="Angsana New" pitchFamily="18" charset="-34"/>
                <a:cs typeface="Angsana New" pitchFamily="18" charset="-34"/>
              </a:rPr>
              <a:t>Non </a:t>
            </a:r>
            <a:r>
              <a:rPr lang="pl-PL" sz="5300" i="1" dirty="0" err="1" smtClean="0">
                <a:latin typeface="Angsana New" pitchFamily="18" charset="-34"/>
                <a:cs typeface="Angsana New" pitchFamily="18" charset="-34"/>
              </a:rPr>
              <a:t>omnis</a:t>
            </a:r>
            <a:r>
              <a:rPr lang="pl-PL" sz="5300" i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pl-PL" sz="5300" i="1" dirty="0" err="1" smtClean="0">
                <a:latin typeface="Angsana New" pitchFamily="18" charset="-34"/>
                <a:cs typeface="Angsana New" pitchFamily="18" charset="-34"/>
              </a:rPr>
              <a:t>moriar</a:t>
            </a:r>
            <a:r>
              <a:rPr lang="pl-PL" sz="5300" i="1" dirty="0" smtClean="0">
                <a:latin typeface="Angsana New" pitchFamily="18" charset="-34"/>
                <a:cs typeface="Angsana New" pitchFamily="18" charset="-34"/>
              </a:rPr>
              <a:t> …                 </a:t>
            </a:r>
            <a:r>
              <a:rPr lang="pl-PL" sz="4000" b="0" i="1" dirty="0" smtClean="0">
                <a:latin typeface="Calibri" pitchFamily="34" charset="0"/>
              </a:rPr>
              <a:t/>
            </a:r>
            <a:br>
              <a:rPr lang="pl-PL" sz="4000" b="0" i="1" dirty="0" smtClean="0">
                <a:latin typeface="Calibri" pitchFamily="34" charset="0"/>
              </a:rPr>
            </a:br>
            <a:r>
              <a:rPr lang="pl-PL" sz="4000" b="0" i="1" dirty="0" smtClean="0">
                <a:latin typeface="Calibri" pitchFamily="34" charset="0"/>
              </a:rPr>
              <a:t> 						 </a:t>
            </a:r>
            <a:r>
              <a:rPr lang="pl-PL" sz="2000" dirty="0" smtClean="0">
                <a:latin typeface="Calibri" pitchFamily="34" charset="0"/>
              </a:rPr>
              <a:t>Horacy </a:t>
            </a:r>
            <a:r>
              <a:rPr lang="pl-PL" sz="2000" i="1" dirty="0" smtClean="0">
                <a:latin typeface="Calibri" pitchFamily="34" charset="0"/>
              </a:rPr>
              <a:t>„Pieśni”</a:t>
            </a:r>
            <a:r>
              <a:rPr lang="pl-PL" sz="2000" dirty="0" smtClean="0">
                <a:latin typeface="Calibri" pitchFamily="34" charset="0"/>
              </a:rPr>
              <a:t>, III,30,6</a:t>
            </a:r>
            <a:endParaRPr lang="pl-PL" sz="2000" dirty="0">
              <a:latin typeface="Calibri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" y="6215082"/>
            <a:ext cx="2786050" cy="642918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Dr n. med. Małgorzata </a:t>
            </a:r>
            <a:r>
              <a:rPr lang="pl-PL" dirty="0" err="1" smtClean="0">
                <a:solidFill>
                  <a:schemeClr val="tx1"/>
                </a:solidFill>
                <a:latin typeface="Calibri" pitchFamily="34" charset="0"/>
              </a:rPr>
              <a:t>Nather</a:t>
            </a:r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</a:p>
          <a:p>
            <a:r>
              <a:rPr lang="pl-PL" b="1" dirty="0" smtClean="0">
                <a:solidFill>
                  <a:schemeClr val="tx1"/>
                </a:solidFill>
                <a:latin typeface="Calibri" pitchFamily="34" charset="0"/>
              </a:rPr>
              <a:t>ZEBRANIE NAUKOWO-SZKOLENIOWE PTS   </a:t>
            </a:r>
          </a:p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Gdańsk, 17.10.2009</a:t>
            </a:r>
            <a:endParaRPr lang="pl-PL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4" descr="P10204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914400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Calibri" pitchFamily="34" charset="0"/>
              </a:rPr>
              <a:t>Prof. dr hab. med. Tadeusz Korzon </a:t>
            </a:r>
            <a:br>
              <a:rPr lang="pl-PL" sz="3600" dirty="0" smtClean="0">
                <a:latin typeface="Calibri" pitchFamily="34" charset="0"/>
              </a:rPr>
            </a:br>
            <a:r>
              <a:rPr lang="pl-PL" sz="3200" dirty="0" smtClean="0">
                <a:solidFill>
                  <a:schemeClr val="bg1"/>
                </a:solidFill>
                <a:latin typeface="Calibri" pitchFamily="34" charset="0"/>
              </a:rPr>
              <a:t>Główne kierunki zainteresowań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643051"/>
            <a:ext cx="8786874" cy="4572032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576072" indent="-457200"/>
            <a:endParaRPr lang="pl-PL" sz="2200" b="1" dirty="0" smtClean="0">
              <a:latin typeface="Calibri" pitchFamily="34" charset="0"/>
            </a:endParaRPr>
          </a:p>
          <a:p>
            <a:pPr marL="576072" indent="-457200"/>
            <a:r>
              <a:rPr lang="pl-PL" sz="2200" b="1" dirty="0" smtClean="0">
                <a:latin typeface="Calibri" pitchFamily="34" charset="0"/>
              </a:rPr>
              <a:t>Chirurgia rekonstrukcyjna i korekcyjna</a:t>
            </a:r>
          </a:p>
          <a:p>
            <a:pPr marL="576072" indent="-457200">
              <a:buNone/>
            </a:pPr>
            <a:endParaRPr lang="pl-PL" sz="2200" b="1" dirty="0" smtClean="0">
              <a:latin typeface="Calibri" pitchFamily="34" charset="0"/>
            </a:endParaRPr>
          </a:p>
          <a:p>
            <a:pPr marL="576072" indent="-457200">
              <a:buNone/>
            </a:pPr>
            <a:r>
              <a:rPr lang="pl-PL" sz="2200" dirty="0" smtClean="0">
                <a:latin typeface="Calibri" pitchFamily="34" charset="0"/>
              </a:rPr>
              <a:t>„</a:t>
            </a:r>
            <a:r>
              <a:rPr lang="pl-PL" sz="2200" i="1" dirty="0" smtClean="0">
                <a:latin typeface="Calibri" pitchFamily="34" charset="0"/>
              </a:rPr>
              <a:t>Chirurgia rekonstrukcyjna twarzy po rozległych ubytkach po resekcji </a:t>
            </a:r>
          </a:p>
          <a:p>
            <a:pPr marL="576072" indent="-457200">
              <a:buNone/>
            </a:pPr>
            <a:r>
              <a:rPr lang="pl-PL" sz="2200" i="1" dirty="0" smtClean="0">
                <a:latin typeface="Calibri" pitchFamily="34" charset="0"/>
              </a:rPr>
              <a:t>żuchwy, korekcje szkieletu kostnego po urazach i wadach szczękowo-</a:t>
            </a:r>
          </a:p>
          <a:p>
            <a:pPr marL="576072" indent="-457200">
              <a:buNone/>
            </a:pPr>
            <a:r>
              <a:rPr lang="pl-PL" sz="2200" i="1" dirty="0" smtClean="0">
                <a:latin typeface="Calibri" pitchFamily="34" charset="0"/>
              </a:rPr>
              <a:t>zgryzowych za pomocą autogennej kości, chrząstki konserwowanej oraz</a:t>
            </a:r>
          </a:p>
          <a:p>
            <a:pPr marL="576072" indent="-457200">
              <a:buNone/>
            </a:pPr>
            <a:r>
              <a:rPr lang="pl-PL" sz="2200" i="1" dirty="0" smtClean="0">
                <a:latin typeface="Calibri" pitchFamily="34" charset="0"/>
              </a:rPr>
              <a:t>łączenie tych materiałów w różnych operacjach odtwórczych, stanowi jeden</a:t>
            </a:r>
          </a:p>
          <a:p>
            <a:pPr marL="576072" indent="-457200">
              <a:buNone/>
            </a:pPr>
            <a:r>
              <a:rPr lang="pl-PL" sz="2200" i="1" dirty="0" smtClean="0">
                <a:latin typeface="Calibri" pitchFamily="34" charset="0"/>
              </a:rPr>
              <a:t>z największych w kraju materiałów opublikowanych ze wskazaniami do</a:t>
            </a:r>
          </a:p>
          <a:p>
            <a:pPr marL="576072" indent="-457200">
              <a:buNone/>
            </a:pPr>
            <a:r>
              <a:rPr lang="pl-PL" sz="2200" i="1" dirty="0" smtClean="0">
                <a:latin typeface="Calibri" pitchFamily="34" charset="0"/>
              </a:rPr>
              <a:t>zabiegów, przedstawieniem czynników warunkujących dobre wgajanie oraz </a:t>
            </a:r>
          </a:p>
          <a:p>
            <a:pPr marL="576072" indent="-457200">
              <a:buNone/>
            </a:pPr>
            <a:r>
              <a:rPr lang="pl-PL" sz="2200" i="1" dirty="0" smtClean="0">
                <a:latin typeface="Calibri" pitchFamily="34" charset="0"/>
              </a:rPr>
              <a:t>podaniem odległych wyników </a:t>
            </a:r>
            <a:r>
              <a:rPr lang="pl-PL" sz="2200" i="1" dirty="0" smtClean="0">
                <a:latin typeface="Calibri" pitchFamily="34" charset="0"/>
              </a:rPr>
              <a:t>leczenia” </a:t>
            </a:r>
            <a:r>
              <a:rPr lang="pl-PL" sz="2200" i="1" dirty="0" smtClean="0">
                <a:latin typeface="Calibri" pitchFamily="34" charset="0"/>
              </a:rPr>
              <a:t>– </a:t>
            </a:r>
            <a:r>
              <a:rPr lang="pl-PL" sz="2200" dirty="0" smtClean="0">
                <a:latin typeface="Calibri" pitchFamily="34" charset="0"/>
              </a:rPr>
              <a:t>prof. </a:t>
            </a:r>
            <a:r>
              <a:rPr lang="pl-PL" sz="2200" dirty="0" smtClean="0">
                <a:latin typeface="Calibri" pitchFamily="34" charset="0"/>
              </a:rPr>
              <a:t>Grażyna Jarząb</a:t>
            </a:r>
            <a:endParaRPr lang="pl-PL" sz="2200" dirty="0" smtClean="0">
              <a:latin typeface="Calibri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0" y="6215082"/>
            <a:ext cx="3143207" cy="642918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Dr n. med. Małgorzata </a:t>
            </a:r>
            <a:r>
              <a:rPr lang="pl-PL" dirty="0" err="1" smtClean="0">
                <a:solidFill>
                  <a:schemeClr val="tx1"/>
                </a:solidFill>
                <a:latin typeface="Calibri" pitchFamily="34" charset="0"/>
              </a:rPr>
              <a:t>Nather</a:t>
            </a:r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</a:p>
          <a:p>
            <a:r>
              <a:rPr lang="pl-PL" b="1" dirty="0" smtClean="0">
                <a:solidFill>
                  <a:schemeClr val="tx1"/>
                </a:solidFill>
                <a:latin typeface="Calibri" pitchFamily="34" charset="0"/>
              </a:rPr>
              <a:t>  ZEBRANIE NAUKOWO-SZKOLENIOWE PTS </a:t>
            </a:r>
          </a:p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Gdańsk, 17.10.2009</a:t>
            </a:r>
            <a:endParaRPr lang="pl-PL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Calibri" pitchFamily="34" charset="0"/>
              </a:rPr>
              <a:t>Prof. dr hab. med. Tadeusz Korzon </a:t>
            </a:r>
            <a:br>
              <a:rPr lang="pl-PL" sz="3600" dirty="0" smtClean="0">
                <a:latin typeface="Calibri" pitchFamily="34" charset="0"/>
              </a:rPr>
            </a:br>
            <a:r>
              <a:rPr lang="pl-PL" sz="3200" dirty="0" smtClean="0">
                <a:solidFill>
                  <a:schemeClr val="bg1"/>
                </a:solidFill>
                <a:latin typeface="Calibri" pitchFamily="34" charset="0"/>
              </a:rPr>
              <a:t>Główne kierunki zainteresowań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643051"/>
            <a:ext cx="8786874" cy="4572032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576072" indent="-457200"/>
            <a:endParaRPr lang="pl-PL" sz="2200" b="1" dirty="0" smtClean="0">
              <a:latin typeface="Calibri" pitchFamily="34" charset="0"/>
            </a:endParaRPr>
          </a:p>
          <a:p>
            <a:pPr marL="576072" indent="-457200"/>
            <a:r>
              <a:rPr lang="pl-PL" sz="2200" b="1" dirty="0" smtClean="0">
                <a:latin typeface="Calibri" pitchFamily="34" charset="0"/>
              </a:rPr>
              <a:t>Onkologia twarzowo-szczękowa</a:t>
            </a:r>
          </a:p>
          <a:p>
            <a:pPr marL="576072" indent="-457200">
              <a:buNone/>
            </a:pPr>
            <a:endParaRPr lang="pl-PL" sz="2200" dirty="0" smtClean="0">
              <a:latin typeface="Calibri" pitchFamily="34" charset="0"/>
            </a:endParaRPr>
          </a:p>
          <a:p>
            <a:pPr marL="576072" indent="-457200">
              <a:buNone/>
            </a:pPr>
            <a:r>
              <a:rPr lang="pl-PL" sz="2200" dirty="0" smtClean="0">
                <a:latin typeface="Calibri" pitchFamily="34" charset="0"/>
              </a:rPr>
              <a:t>„</a:t>
            </a:r>
            <a:r>
              <a:rPr lang="pl-PL" sz="2200" i="1" dirty="0" smtClean="0">
                <a:latin typeface="Calibri" pitchFamily="34" charset="0"/>
              </a:rPr>
              <a:t>Należy podkreślić, że prof. Tadeusz Korzon posiada również duże zasługi </a:t>
            </a:r>
          </a:p>
          <a:p>
            <a:pPr marL="576072" indent="-457200">
              <a:buNone/>
            </a:pPr>
            <a:r>
              <a:rPr lang="pl-PL" sz="2200" i="1" dirty="0" smtClean="0">
                <a:latin typeface="Calibri" pitchFamily="34" charset="0"/>
              </a:rPr>
              <a:t>w propagowaniu walki z chorobą nowotworową poprzez wczesne jej</a:t>
            </a:r>
          </a:p>
          <a:p>
            <a:pPr marL="576072" indent="-457200">
              <a:buNone/>
            </a:pPr>
            <a:r>
              <a:rPr lang="pl-PL" sz="2200" i="1" dirty="0" smtClean="0">
                <a:latin typeface="Calibri" pitchFamily="34" charset="0"/>
              </a:rPr>
              <a:t>wykrywanie”  </a:t>
            </a:r>
            <a:r>
              <a:rPr lang="pl-PL" sz="2200" i="1" dirty="0" smtClean="0">
                <a:latin typeface="Calibri" pitchFamily="34" charset="0"/>
              </a:rPr>
              <a:t>- </a:t>
            </a:r>
            <a:r>
              <a:rPr lang="pl-PL" sz="2200" dirty="0" smtClean="0">
                <a:latin typeface="Calibri" pitchFamily="34" charset="0"/>
              </a:rPr>
              <a:t>prof. </a:t>
            </a:r>
            <a:r>
              <a:rPr lang="pl-PL" sz="2200" dirty="0" smtClean="0">
                <a:latin typeface="Calibri" pitchFamily="34" charset="0"/>
              </a:rPr>
              <a:t>Wiesława </a:t>
            </a:r>
            <a:r>
              <a:rPr lang="pl-PL" sz="2200" dirty="0" err="1" smtClean="0">
                <a:latin typeface="Calibri" pitchFamily="34" charset="0"/>
              </a:rPr>
              <a:t>Perczyńska-Partyka</a:t>
            </a:r>
            <a:endParaRPr lang="pl-PL" sz="2200" dirty="0" smtClean="0">
              <a:latin typeface="Calibri" pitchFamily="34" charset="0"/>
            </a:endParaRPr>
          </a:p>
          <a:p>
            <a:pPr marL="576072" indent="-457200">
              <a:buNone/>
            </a:pPr>
            <a:endParaRPr lang="pl-PL" sz="2200" dirty="0" smtClean="0">
              <a:latin typeface="Calibri" pitchFamily="34" charset="0"/>
            </a:endParaRPr>
          </a:p>
          <a:p>
            <a:pPr marL="576072" indent="-457200">
              <a:buNone/>
            </a:pPr>
            <a:r>
              <a:rPr lang="pl-PL" sz="2200" dirty="0" smtClean="0">
                <a:latin typeface="Calibri" pitchFamily="34" charset="0"/>
              </a:rPr>
              <a:t>„</a:t>
            </a:r>
            <a:r>
              <a:rPr lang="pl-PL" sz="2200" i="1" dirty="0" smtClean="0">
                <a:latin typeface="Calibri" pitchFamily="34" charset="0"/>
              </a:rPr>
              <a:t>Zwraca uwagę na potrzebę wczesnego rozpoznawania i leczenia </a:t>
            </a:r>
          </a:p>
          <a:p>
            <a:pPr marL="576072" indent="-457200">
              <a:buNone/>
            </a:pPr>
            <a:r>
              <a:rPr lang="pl-PL" sz="2200" i="1" dirty="0" smtClean="0">
                <a:latin typeface="Calibri" pitchFamily="34" charset="0"/>
              </a:rPr>
              <a:t>nowotworów złośliwych, widząc w tym podstawowy udział </a:t>
            </a:r>
            <a:r>
              <a:rPr lang="pl-PL" sz="2200" i="1" dirty="0" smtClean="0">
                <a:latin typeface="Calibri" pitchFamily="34" charset="0"/>
              </a:rPr>
              <a:t>stomatologów”</a:t>
            </a:r>
            <a:endParaRPr lang="pl-PL" sz="2200" i="1" dirty="0" smtClean="0">
              <a:latin typeface="Calibri" pitchFamily="34" charset="0"/>
            </a:endParaRPr>
          </a:p>
          <a:p>
            <a:pPr marL="576072" indent="-457200">
              <a:buNone/>
            </a:pPr>
            <a:r>
              <a:rPr lang="pl-PL" sz="2200" i="1" dirty="0" smtClean="0">
                <a:latin typeface="Calibri" pitchFamily="34" charset="0"/>
              </a:rPr>
              <a:t> </a:t>
            </a:r>
            <a:r>
              <a:rPr lang="pl-PL" sz="2200" i="1" dirty="0" smtClean="0">
                <a:latin typeface="Calibri" pitchFamily="34" charset="0"/>
              </a:rPr>
              <a:t>- </a:t>
            </a:r>
            <a:r>
              <a:rPr lang="pl-PL" sz="2200" dirty="0" smtClean="0">
                <a:latin typeface="Calibri" pitchFamily="34" charset="0"/>
              </a:rPr>
              <a:t>prof. </a:t>
            </a:r>
            <a:r>
              <a:rPr lang="pl-PL" sz="2200" dirty="0" smtClean="0">
                <a:latin typeface="Calibri" pitchFamily="34" charset="0"/>
              </a:rPr>
              <a:t>Grażyna Jarząb</a:t>
            </a:r>
            <a:endParaRPr lang="pl-PL" sz="2200" dirty="0" smtClean="0">
              <a:latin typeface="Calibri" pitchFamily="34" charset="0"/>
            </a:endParaRPr>
          </a:p>
          <a:p>
            <a:pPr marL="576072" indent="-457200">
              <a:buNone/>
            </a:pPr>
            <a:endParaRPr lang="pl-PL" sz="2200" dirty="0" smtClean="0">
              <a:latin typeface="Calibri" pitchFamily="34" charset="0"/>
            </a:endParaRPr>
          </a:p>
          <a:p>
            <a:pPr marL="576072" indent="-457200">
              <a:buNone/>
            </a:pPr>
            <a:endParaRPr lang="pl-PL" sz="2200" dirty="0" smtClean="0">
              <a:latin typeface="Calibri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0" y="6215082"/>
            <a:ext cx="3143207" cy="642918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Dr n. med. Małgorzata </a:t>
            </a:r>
            <a:r>
              <a:rPr lang="pl-PL" dirty="0" err="1" smtClean="0">
                <a:solidFill>
                  <a:schemeClr val="tx1"/>
                </a:solidFill>
                <a:latin typeface="Calibri" pitchFamily="34" charset="0"/>
              </a:rPr>
              <a:t>Nather</a:t>
            </a:r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</a:p>
          <a:p>
            <a:r>
              <a:rPr lang="pl-PL" b="1" dirty="0" smtClean="0">
                <a:solidFill>
                  <a:schemeClr val="tx1"/>
                </a:solidFill>
                <a:latin typeface="Calibri" pitchFamily="34" charset="0"/>
              </a:rPr>
              <a:t>  ZEBRANIE NAUKOWO-SZKOLENIOWE PTS </a:t>
            </a:r>
          </a:p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Gdańsk, 17.10.2009</a:t>
            </a:r>
            <a:endParaRPr lang="pl-PL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Calibri" pitchFamily="34" charset="0"/>
              </a:rPr>
              <a:t>Prof. dr hab. med. Tadeusz Korzon </a:t>
            </a:r>
            <a:br>
              <a:rPr lang="pl-PL" sz="3600" dirty="0" smtClean="0">
                <a:latin typeface="Calibri" pitchFamily="34" charset="0"/>
              </a:rPr>
            </a:br>
            <a:r>
              <a:rPr lang="pl-PL" sz="3200" dirty="0" smtClean="0">
                <a:solidFill>
                  <a:schemeClr val="bg1"/>
                </a:solidFill>
                <a:latin typeface="Calibri" pitchFamily="34" charset="0"/>
              </a:rPr>
              <a:t>Główne kierunki zainteresowań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643051"/>
            <a:ext cx="8786874" cy="4572032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576072" indent="-457200"/>
            <a:endParaRPr lang="pl-PL" sz="2200" b="1" dirty="0" smtClean="0">
              <a:latin typeface="Calibri" pitchFamily="34" charset="0"/>
            </a:endParaRPr>
          </a:p>
          <a:p>
            <a:pPr marL="576072" indent="-457200"/>
            <a:r>
              <a:rPr lang="pl-PL" sz="2200" b="1" dirty="0" smtClean="0">
                <a:latin typeface="Calibri" pitchFamily="34" charset="0"/>
              </a:rPr>
              <a:t>Choroby zapalne kości i chemioterapia przeciwbakteryjna</a:t>
            </a:r>
          </a:p>
          <a:p>
            <a:pPr marL="576072" indent="-457200">
              <a:buNone/>
            </a:pPr>
            <a:endParaRPr lang="pl-PL" sz="2200" dirty="0" smtClean="0">
              <a:latin typeface="Calibri" pitchFamily="34" charset="0"/>
            </a:endParaRPr>
          </a:p>
          <a:p>
            <a:pPr marL="576072" indent="-457200">
              <a:buNone/>
            </a:pPr>
            <a:r>
              <a:rPr lang="pl-PL" sz="2200" dirty="0" smtClean="0">
                <a:latin typeface="Calibri" pitchFamily="34" charset="0"/>
              </a:rPr>
              <a:t>„</a:t>
            </a:r>
            <a:r>
              <a:rPr lang="pl-PL" sz="2200" i="1" dirty="0" smtClean="0">
                <a:latin typeface="Calibri" pitchFamily="34" charset="0"/>
              </a:rPr>
              <a:t>W ostatnich latach głównym kierunkiem zainteresowań prof. Korzona jest </a:t>
            </a:r>
          </a:p>
          <a:p>
            <a:pPr marL="576072" indent="-457200">
              <a:buNone/>
            </a:pPr>
            <a:r>
              <a:rPr lang="pl-PL" sz="2200" i="1" dirty="0" smtClean="0">
                <a:latin typeface="Calibri" pitchFamily="34" charset="0"/>
              </a:rPr>
              <a:t>chemioterapia przeciwbakteryjna. Dotyczy ona szczególnie badań nad </a:t>
            </a:r>
          </a:p>
          <a:p>
            <a:pPr marL="576072" indent="-457200">
              <a:buNone/>
            </a:pPr>
            <a:r>
              <a:rPr lang="pl-PL" sz="2200" i="1" dirty="0" err="1" smtClean="0">
                <a:latin typeface="Calibri" pitchFamily="34" charset="0"/>
              </a:rPr>
              <a:t>metronidazolem</a:t>
            </a:r>
            <a:r>
              <a:rPr lang="pl-PL" sz="2200" i="1" dirty="0" smtClean="0">
                <a:latin typeface="Calibri" pitchFamily="34" charset="0"/>
              </a:rPr>
              <a:t> i jego zastosowania w zwalczaniu bakterii beztlenowych. </a:t>
            </a:r>
          </a:p>
          <a:p>
            <a:pPr marL="576072" indent="-457200">
              <a:buNone/>
            </a:pPr>
            <a:r>
              <a:rPr lang="pl-PL" sz="2200" i="1" dirty="0" smtClean="0">
                <a:latin typeface="Calibri" pitchFamily="34" charset="0"/>
              </a:rPr>
              <a:t>Badania te są pionierskie na terenie kraju, oryginalne, mające dużą wartość</a:t>
            </a:r>
          </a:p>
          <a:p>
            <a:pPr marL="576072" indent="-457200">
              <a:buNone/>
            </a:pPr>
            <a:r>
              <a:rPr lang="pl-PL" sz="2200" i="1" dirty="0" smtClean="0">
                <a:latin typeface="Calibri" pitchFamily="34" charset="0"/>
              </a:rPr>
              <a:t>kliniczną”  </a:t>
            </a:r>
            <a:r>
              <a:rPr lang="pl-PL" sz="2200" dirty="0" smtClean="0">
                <a:latin typeface="Calibri" pitchFamily="34" charset="0"/>
              </a:rPr>
              <a:t>- prof. </a:t>
            </a:r>
            <a:r>
              <a:rPr lang="pl-PL" sz="2200" dirty="0" smtClean="0">
                <a:latin typeface="Calibri" pitchFamily="34" charset="0"/>
              </a:rPr>
              <a:t>Wiesława </a:t>
            </a:r>
            <a:r>
              <a:rPr lang="pl-PL" sz="2200" dirty="0" err="1" smtClean="0">
                <a:latin typeface="Calibri" pitchFamily="34" charset="0"/>
              </a:rPr>
              <a:t>Perczyńska-Partyka</a:t>
            </a:r>
            <a:r>
              <a:rPr lang="pl-PL" sz="2200" i="1" dirty="0" smtClean="0">
                <a:latin typeface="Calibri" pitchFamily="34" charset="0"/>
              </a:rPr>
              <a:t> </a:t>
            </a:r>
            <a:endParaRPr lang="pl-PL" sz="2200" dirty="0" smtClean="0">
              <a:latin typeface="Calibri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0" y="6215082"/>
            <a:ext cx="3143207" cy="642918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Dr n. med. Małgorzata </a:t>
            </a:r>
            <a:r>
              <a:rPr lang="pl-PL" dirty="0" err="1" smtClean="0">
                <a:solidFill>
                  <a:schemeClr val="tx1"/>
                </a:solidFill>
                <a:latin typeface="Calibri" pitchFamily="34" charset="0"/>
              </a:rPr>
              <a:t>Nather</a:t>
            </a:r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</a:p>
          <a:p>
            <a:r>
              <a:rPr lang="pl-PL" b="1" dirty="0" smtClean="0">
                <a:solidFill>
                  <a:schemeClr val="tx1"/>
                </a:solidFill>
                <a:latin typeface="Calibri" pitchFamily="34" charset="0"/>
              </a:rPr>
              <a:t>  ZEBRANIE NAUKOWO-SZKOLENIOWE PTS </a:t>
            </a:r>
          </a:p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Gdańsk, 17.10.2009</a:t>
            </a:r>
            <a:endParaRPr lang="pl-PL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Calibri" pitchFamily="34" charset="0"/>
              </a:rPr>
              <a:t>Prof. dr hab. med. Tadeusz Korzon </a:t>
            </a:r>
            <a:br>
              <a:rPr lang="pl-PL" sz="3600" dirty="0" smtClean="0">
                <a:latin typeface="Calibri" pitchFamily="34" charset="0"/>
              </a:rPr>
            </a:br>
            <a:r>
              <a:rPr lang="pl-PL" sz="3200" dirty="0" smtClean="0">
                <a:solidFill>
                  <a:schemeClr val="bg1"/>
                </a:solidFill>
                <a:latin typeface="Calibri" pitchFamily="34" charset="0"/>
              </a:rPr>
              <a:t>Główne kierunki zainteresowań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643051"/>
            <a:ext cx="8786874" cy="4572032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576072" indent="-457200"/>
            <a:r>
              <a:rPr lang="pl-PL" sz="2200" b="1" dirty="0" smtClean="0">
                <a:latin typeface="Calibri" pitchFamily="34" charset="0"/>
              </a:rPr>
              <a:t>Problemy nauczania i kształtowanie poziomu reprezentowanej specjalności</a:t>
            </a:r>
          </a:p>
          <a:p>
            <a:pPr marL="576072" indent="-457200">
              <a:buNone/>
            </a:pPr>
            <a:endParaRPr lang="pl-PL" sz="2200" dirty="0" smtClean="0">
              <a:latin typeface="Calibri" pitchFamily="34" charset="0"/>
            </a:endParaRPr>
          </a:p>
          <a:p>
            <a:pPr marL="576072" indent="-457200">
              <a:buNone/>
            </a:pPr>
            <a:r>
              <a:rPr lang="pl-PL" sz="2200" dirty="0" smtClean="0">
                <a:latin typeface="Calibri" pitchFamily="34" charset="0"/>
              </a:rPr>
              <a:t>„</a:t>
            </a:r>
            <a:r>
              <a:rPr lang="pl-PL" sz="2200" i="1" dirty="0" smtClean="0">
                <a:latin typeface="Calibri" pitchFamily="34" charset="0"/>
              </a:rPr>
              <a:t>Działalność dydaktyczna i wychowawcza prof. Korzona obejmuje od lat </a:t>
            </a:r>
          </a:p>
          <a:p>
            <a:pPr marL="576072" indent="-457200">
              <a:buNone/>
            </a:pPr>
            <a:r>
              <a:rPr lang="pl-PL" sz="2200" i="1" dirty="0" smtClean="0">
                <a:latin typeface="Calibri" pitchFamily="34" charset="0"/>
              </a:rPr>
              <a:t>zagadnienia organizacyjne, koncepcyjne i bezpośredni udział w szkoleniu </a:t>
            </a:r>
          </a:p>
          <a:p>
            <a:pPr marL="576072" indent="-457200">
              <a:buNone/>
            </a:pPr>
            <a:r>
              <a:rPr lang="pl-PL" sz="2200" i="1" dirty="0" err="1" smtClean="0">
                <a:latin typeface="Calibri" pitchFamily="34" charset="0"/>
              </a:rPr>
              <a:t>przeddyplomowym</a:t>
            </a:r>
            <a:r>
              <a:rPr lang="pl-PL" sz="2200" i="1" dirty="0" smtClean="0">
                <a:latin typeface="Calibri" pitchFamily="34" charset="0"/>
              </a:rPr>
              <a:t>, szkoleniu młodej kadry naukowej oraz w szkoleniu </a:t>
            </a:r>
          </a:p>
          <a:p>
            <a:pPr marL="576072" indent="-457200">
              <a:buNone/>
            </a:pPr>
            <a:r>
              <a:rPr lang="pl-PL" sz="2200" i="1" dirty="0" smtClean="0">
                <a:latin typeface="Calibri" pitchFamily="34" charset="0"/>
              </a:rPr>
              <a:t>podyplomowym. Wyrazem wszechstronnych zainteresowań </a:t>
            </a:r>
            <a:r>
              <a:rPr lang="pl-PL" sz="2200" i="1" dirty="0" err="1" smtClean="0">
                <a:latin typeface="Calibri" pitchFamily="34" charset="0"/>
              </a:rPr>
              <a:t>dydatkyczno</a:t>
            </a:r>
            <a:r>
              <a:rPr lang="pl-PL" sz="2200" i="1" dirty="0" smtClean="0">
                <a:latin typeface="Calibri" pitchFamily="34" charset="0"/>
              </a:rPr>
              <a:t>-</a:t>
            </a:r>
          </a:p>
          <a:p>
            <a:pPr marL="576072" indent="-457200">
              <a:buNone/>
            </a:pPr>
            <a:r>
              <a:rPr lang="pl-PL" sz="2200" i="1" dirty="0" smtClean="0">
                <a:latin typeface="Calibri" pitchFamily="34" charset="0"/>
              </a:rPr>
              <a:t>wychowawczych są publikacje na ten </a:t>
            </a:r>
            <a:r>
              <a:rPr lang="pl-PL" sz="2200" i="1" dirty="0" smtClean="0">
                <a:latin typeface="Calibri" pitchFamily="34" charset="0"/>
              </a:rPr>
              <a:t>temat”  </a:t>
            </a:r>
            <a:r>
              <a:rPr lang="pl-PL" sz="2200" i="1" dirty="0" smtClean="0">
                <a:latin typeface="Calibri" pitchFamily="34" charset="0"/>
              </a:rPr>
              <a:t>- </a:t>
            </a:r>
            <a:r>
              <a:rPr lang="pl-PL" sz="2200" dirty="0" smtClean="0">
                <a:latin typeface="Calibri" pitchFamily="34" charset="0"/>
              </a:rPr>
              <a:t>prof. </a:t>
            </a:r>
            <a:r>
              <a:rPr lang="pl-PL" sz="2200" dirty="0" smtClean="0">
                <a:latin typeface="Calibri" pitchFamily="34" charset="0"/>
              </a:rPr>
              <a:t>Jan </a:t>
            </a:r>
            <a:r>
              <a:rPr lang="pl-PL" sz="2200" dirty="0" err="1" smtClean="0">
                <a:latin typeface="Calibri" pitchFamily="34" charset="0"/>
              </a:rPr>
              <a:t>Ruszel</a:t>
            </a:r>
            <a:endParaRPr lang="pl-PL" sz="2200" dirty="0" smtClean="0">
              <a:latin typeface="Calibri" pitchFamily="34" charset="0"/>
            </a:endParaRPr>
          </a:p>
          <a:p>
            <a:pPr marL="576072" indent="-457200">
              <a:buNone/>
            </a:pPr>
            <a:endParaRPr lang="pl-PL" sz="2200" dirty="0" smtClean="0">
              <a:latin typeface="Calibri" pitchFamily="34" charset="0"/>
            </a:endParaRPr>
          </a:p>
          <a:p>
            <a:pPr marL="576072" indent="-457200">
              <a:buNone/>
            </a:pPr>
            <a:r>
              <a:rPr lang="pl-PL" sz="2200" dirty="0" smtClean="0">
                <a:latin typeface="Calibri" pitchFamily="34" charset="0"/>
              </a:rPr>
              <a:t>„</a:t>
            </a:r>
            <a:r>
              <a:rPr lang="pl-PL" sz="2200" i="1" dirty="0" smtClean="0">
                <a:latin typeface="Calibri" pitchFamily="34" charset="0"/>
              </a:rPr>
              <a:t>Prof. T. Korzon jest z zamiłowania dydaktykiem i wielkim przyjacielem</a:t>
            </a:r>
          </a:p>
          <a:p>
            <a:pPr marL="576072" indent="-457200">
              <a:buNone/>
            </a:pPr>
            <a:r>
              <a:rPr lang="pl-PL" sz="2200" i="1" dirty="0" smtClean="0">
                <a:latin typeface="Calibri" pitchFamily="34" charset="0"/>
              </a:rPr>
              <a:t>młodzieży.” „Zajmuje się również zagadnieniem kształtowania etyczno-</a:t>
            </a:r>
          </a:p>
          <a:p>
            <a:pPr marL="576072" indent="-457200">
              <a:buNone/>
            </a:pPr>
            <a:r>
              <a:rPr lang="pl-PL" sz="2200" i="1" dirty="0" smtClean="0">
                <a:latin typeface="Calibri" pitchFamily="34" charset="0"/>
              </a:rPr>
              <a:t>moralnych postaw przyszłych lekarzy w procesie nauczania </a:t>
            </a:r>
            <a:r>
              <a:rPr lang="pl-PL" sz="2200" i="1" dirty="0" smtClean="0">
                <a:latin typeface="Calibri" pitchFamily="34" charset="0"/>
              </a:rPr>
              <a:t>studentów”   </a:t>
            </a:r>
            <a:endParaRPr lang="pl-PL" sz="2200" i="1" dirty="0" smtClean="0">
              <a:latin typeface="Calibri" pitchFamily="34" charset="0"/>
            </a:endParaRPr>
          </a:p>
          <a:p>
            <a:pPr marL="576072" indent="-457200">
              <a:buNone/>
            </a:pPr>
            <a:r>
              <a:rPr lang="pl-PL" sz="2200" i="1" dirty="0" smtClean="0">
                <a:latin typeface="Calibri" pitchFamily="34" charset="0"/>
              </a:rPr>
              <a:t>- </a:t>
            </a:r>
            <a:r>
              <a:rPr lang="pl-PL" sz="2200" dirty="0" smtClean="0">
                <a:latin typeface="Calibri" pitchFamily="34" charset="0"/>
              </a:rPr>
              <a:t>prof. </a:t>
            </a:r>
            <a:r>
              <a:rPr lang="pl-PL" sz="2200" dirty="0" smtClean="0">
                <a:latin typeface="Calibri" pitchFamily="34" charset="0"/>
              </a:rPr>
              <a:t>Wiesława </a:t>
            </a:r>
            <a:r>
              <a:rPr lang="pl-PL" sz="2200" dirty="0" err="1" smtClean="0">
                <a:latin typeface="Calibri" pitchFamily="34" charset="0"/>
              </a:rPr>
              <a:t>Perczyńska-Partyka</a:t>
            </a:r>
            <a:endParaRPr lang="pl-PL" sz="2200" dirty="0" smtClean="0">
              <a:latin typeface="Calibri" pitchFamily="34" charset="0"/>
            </a:endParaRPr>
          </a:p>
          <a:p>
            <a:pPr marL="576072" indent="-457200">
              <a:buNone/>
            </a:pPr>
            <a:endParaRPr lang="pl-PL" sz="2200" dirty="0" smtClean="0">
              <a:latin typeface="Calibri" pitchFamily="34" charset="0"/>
            </a:endParaRPr>
          </a:p>
          <a:p>
            <a:pPr marL="576072" indent="-457200">
              <a:buNone/>
            </a:pPr>
            <a:endParaRPr lang="pl-PL" sz="2200" dirty="0" smtClean="0">
              <a:latin typeface="Calibri" pitchFamily="34" charset="0"/>
            </a:endParaRPr>
          </a:p>
          <a:p>
            <a:pPr marL="576072" indent="-457200">
              <a:buNone/>
            </a:pPr>
            <a:endParaRPr lang="pl-PL" sz="2200" dirty="0">
              <a:latin typeface="Calibri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0" y="6215082"/>
            <a:ext cx="3143207" cy="642918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Dr n. med. Małgorzata </a:t>
            </a:r>
            <a:r>
              <a:rPr lang="pl-PL" dirty="0" err="1" smtClean="0">
                <a:solidFill>
                  <a:schemeClr val="tx1"/>
                </a:solidFill>
                <a:latin typeface="Calibri" pitchFamily="34" charset="0"/>
              </a:rPr>
              <a:t>Nather</a:t>
            </a:r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</a:p>
          <a:p>
            <a:r>
              <a:rPr lang="pl-PL" b="1" dirty="0" smtClean="0">
                <a:solidFill>
                  <a:schemeClr val="tx1"/>
                </a:solidFill>
                <a:latin typeface="Calibri" pitchFamily="34" charset="0"/>
              </a:rPr>
              <a:t>  ZEBRANIE NAUKOWO-SZKOLENIOWE PTS </a:t>
            </a:r>
          </a:p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Gdańsk, 17.10.2009</a:t>
            </a:r>
            <a:endParaRPr lang="pl-PL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Calibri" pitchFamily="34" charset="0"/>
              </a:rPr>
              <a:t>Prof. dr hab. med. Tadeusz Korzon </a:t>
            </a:r>
            <a:br>
              <a:rPr lang="pl-PL" sz="3600" dirty="0" smtClean="0">
                <a:latin typeface="Calibri" pitchFamily="34" charset="0"/>
              </a:rPr>
            </a:br>
            <a:r>
              <a:rPr lang="pl-PL" sz="3200" dirty="0" smtClean="0">
                <a:solidFill>
                  <a:schemeClr val="bg1"/>
                </a:solidFill>
                <a:latin typeface="Calibri" pitchFamily="34" charset="0"/>
              </a:rPr>
              <a:t>Nominacje profesorskie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643051"/>
            <a:ext cx="8786874" cy="4572032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576072" indent="-457200"/>
            <a:endParaRPr lang="pl-PL" sz="2200" dirty="0" smtClean="0">
              <a:latin typeface="Calibri" pitchFamily="34" charset="0"/>
            </a:endParaRPr>
          </a:p>
          <a:p>
            <a:pPr marL="576072" indent="-457200">
              <a:buNone/>
            </a:pPr>
            <a:endParaRPr lang="pl-PL" sz="2200" dirty="0" smtClean="0">
              <a:latin typeface="Calibri" pitchFamily="34" charset="0"/>
            </a:endParaRPr>
          </a:p>
          <a:p>
            <a:pPr marL="576072" indent="-457200"/>
            <a:r>
              <a:rPr lang="pl-PL" dirty="0" smtClean="0">
                <a:latin typeface="Calibri" pitchFamily="34" charset="0"/>
              </a:rPr>
              <a:t>1975 – </a:t>
            </a:r>
            <a:r>
              <a:rPr lang="pl-PL" dirty="0" smtClean="0">
                <a:latin typeface="Calibri" pitchFamily="34" charset="0"/>
              </a:rPr>
              <a:t>mianowanie na stanowisko profesora nadzwyczajnego</a:t>
            </a:r>
            <a:endParaRPr lang="pl-PL" dirty="0" smtClean="0">
              <a:latin typeface="Calibri" pitchFamily="34" charset="0"/>
            </a:endParaRPr>
          </a:p>
          <a:p>
            <a:pPr marL="576072" indent="-457200">
              <a:buNone/>
            </a:pPr>
            <a:endParaRPr lang="pl-PL" dirty="0" smtClean="0">
              <a:latin typeface="Calibri" pitchFamily="34" charset="0"/>
            </a:endParaRPr>
          </a:p>
          <a:p>
            <a:pPr marL="576072" indent="-457200">
              <a:buNone/>
            </a:pPr>
            <a:endParaRPr lang="pl-PL" dirty="0" smtClean="0">
              <a:latin typeface="Calibri" pitchFamily="34" charset="0"/>
            </a:endParaRPr>
          </a:p>
          <a:p>
            <a:pPr marL="576072" indent="-457200"/>
            <a:r>
              <a:rPr lang="pl-PL" dirty="0" smtClean="0">
                <a:latin typeface="Calibri" pitchFamily="34" charset="0"/>
              </a:rPr>
              <a:t>1990 – </a:t>
            </a:r>
            <a:r>
              <a:rPr lang="pl-PL" dirty="0" smtClean="0">
                <a:latin typeface="Calibri" pitchFamily="34" charset="0"/>
              </a:rPr>
              <a:t>mianowanie na stanowisko profesora zwyczajnego</a:t>
            </a:r>
            <a:endParaRPr lang="pl-PL" dirty="0" smtClean="0">
              <a:latin typeface="Calibri" pitchFamily="34" charset="0"/>
            </a:endParaRPr>
          </a:p>
          <a:p>
            <a:pPr marL="576072" indent="-457200">
              <a:buNone/>
            </a:pPr>
            <a:endParaRPr lang="pl-PL" sz="2200" dirty="0" smtClean="0">
              <a:latin typeface="Calibri" pitchFamily="34" charset="0"/>
            </a:endParaRPr>
          </a:p>
          <a:p>
            <a:pPr marL="576072" indent="-457200">
              <a:buNone/>
            </a:pPr>
            <a:endParaRPr lang="pl-PL" sz="2200" dirty="0">
              <a:latin typeface="Calibri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0" y="6215082"/>
            <a:ext cx="3143207" cy="642918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Dr n. med. Małgorzata </a:t>
            </a:r>
            <a:r>
              <a:rPr lang="pl-PL" dirty="0" err="1" smtClean="0">
                <a:solidFill>
                  <a:schemeClr val="tx1"/>
                </a:solidFill>
                <a:latin typeface="Calibri" pitchFamily="34" charset="0"/>
              </a:rPr>
              <a:t>Nather</a:t>
            </a:r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</a:p>
          <a:p>
            <a:r>
              <a:rPr lang="pl-PL" b="1" dirty="0" smtClean="0">
                <a:solidFill>
                  <a:schemeClr val="tx1"/>
                </a:solidFill>
                <a:latin typeface="Calibri" pitchFamily="34" charset="0"/>
              </a:rPr>
              <a:t>  ZEBRANIE NAUKOWO-SZKOLENIOWE PTS </a:t>
            </a:r>
          </a:p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Gdańsk, 17.10.2009</a:t>
            </a:r>
            <a:endParaRPr lang="pl-PL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Calibri" pitchFamily="34" charset="0"/>
              </a:rPr>
              <a:t>Prof. dr hab. med. Tadeusz Korzon </a:t>
            </a:r>
            <a:br>
              <a:rPr lang="pl-PL" sz="3600" dirty="0" smtClean="0">
                <a:latin typeface="Calibri" pitchFamily="34" charset="0"/>
              </a:rPr>
            </a:br>
            <a:r>
              <a:rPr lang="pl-PL" sz="3200" dirty="0" smtClean="0">
                <a:solidFill>
                  <a:schemeClr val="bg1"/>
                </a:solidFill>
                <a:latin typeface="Calibri" pitchFamily="34" charset="0"/>
              </a:rPr>
              <a:t>Działalność promotorska i recenzencka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643051"/>
            <a:ext cx="8786874" cy="4572032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576072" indent="-457200"/>
            <a:endParaRPr lang="pl-PL" sz="2200" dirty="0" smtClean="0">
              <a:latin typeface="Calibri" pitchFamily="34" charset="0"/>
            </a:endParaRPr>
          </a:p>
          <a:p>
            <a:pPr marL="576072" indent="-457200">
              <a:buNone/>
            </a:pPr>
            <a:endParaRPr lang="pl-PL" sz="2200" dirty="0" smtClean="0">
              <a:latin typeface="Calibri" pitchFamily="34" charset="0"/>
            </a:endParaRPr>
          </a:p>
          <a:p>
            <a:pPr marL="576072" indent="-457200"/>
            <a:r>
              <a:rPr lang="pl-PL" sz="2200" dirty="0" smtClean="0">
                <a:latin typeface="Calibri" pitchFamily="34" charset="0"/>
              </a:rPr>
              <a:t>14 przewodów doktorskich</a:t>
            </a:r>
          </a:p>
          <a:p>
            <a:pPr marL="576072" indent="-457200"/>
            <a:r>
              <a:rPr lang="pl-PL" sz="2200" dirty="0" smtClean="0">
                <a:latin typeface="Calibri" pitchFamily="34" charset="0"/>
              </a:rPr>
              <a:t>2 prace habilitacyjne</a:t>
            </a:r>
          </a:p>
          <a:p>
            <a:pPr marL="576072" indent="-457200"/>
            <a:r>
              <a:rPr lang="pl-PL" sz="2200" dirty="0" smtClean="0">
                <a:latin typeface="Calibri" pitchFamily="34" charset="0"/>
              </a:rPr>
              <a:t>69 recenzji:</a:t>
            </a:r>
          </a:p>
          <a:p>
            <a:pPr marL="576072" indent="-457200">
              <a:buNone/>
            </a:pPr>
            <a:r>
              <a:rPr lang="pl-PL" sz="2200" dirty="0" smtClean="0">
                <a:latin typeface="Calibri" pitchFamily="34" charset="0"/>
              </a:rPr>
              <a:t>		- prac doktorskich				19</a:t>
            </a:r>
          </a:p>
          <a:p>
            <a:pPr marL="576072" indent="-457200">
              <a:buNone/>
            </a:pPr>
            <a:r>
              <a:rPr lang="pl-PL" sz="2200" dirty="0" smtClean="0">
                <a:latin typeface="Calibri" pitchFamily="34" charset="0"/>
              </a:rPr>
              <a:t>		- przewodów habilitacyjnych 			28</a:t>
            </a:r>
          </a:p>
          <a:p>
            <a:pPr marL="576072" indent="-457200">
              <a:buNone/>
            </a:pPr>
            <a:r>
              <a:rPr lang="pl-PL" sz="2200" dirty="0" smtClean="0">
                <a:latin typeface="Calibri" pitchFamily="34" charset="0"/>
              </a:rPr>
              <a:t>		- wniosków na profesora nadzwyczajnego	12</a:t>
            </a:r>
          </a:p>
          <a:p>
            <a:pPr marL="576072" indent="-457200">
              <a:buNone/>
            </a:pPr>
            <a:r>
              <a:rPr lang="pl-PL" sz="2200" dirty="0" smtClean="0">
                <a:latin typeface="Calibri" pitchFamily="34" charset="0"/>
              </a:rPr>
              <a:t>		- wniosków na profesora zwyczajnego		  8</a:t>
            </a:r>
          </a:p>
          <a:p>
            <a:pPr marL="576072" indent="-457200">
              <a:buNone/>
            </a:pPr>
            <a:endParaRPr lang="pl-PL" sz="2200" dirty="0">
              <a:latin typeface="Calibri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0" y="6215082"/>
            <a:ext cx="3143207" cy="642918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Dr n. med. Małgorzata </a:t>
            </a:r>
            <a:r>
              <a:rPr lang="pl-PL" dirty="0" err="1" smtClean="0">
                <a:solidFill>
                  <a:schemeClr val="tx1"/>
                </a:solidFill>
                <a:latin typeface="Calibri" pitchFamily="34" charset="0"/>
              </a:rPr>
              <a:t>Nather</a:t>
            </a:r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</a:p>
          <a:p>
            <a:r>
              <a:rPr lang="pl-PL" b="1" dirty="0" smtClean="0">
                <a:solidFill>
                  <a:schemeClr val="tx1"/>
                </a:solidFill>
                <a:latin typeface="Calibri" pitchFamily="34" charset="0"/>
              </a:rPr>
              <a:t>  ZEBRANIE NAUKOWO-SZKOLENIOWE PTS </a:t>
            </a:r>
          </a:p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Gdańsk, 17.10.2009</a:t>
            </a:r>
            <a:endParaRPr lang="pl-PL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Calibri" pitchFamily="34" charset="0"/>
              </a:rPr>
              <a:t>Prof. dr hab. med. Tadeusz Korzon </a:t>
            </a:r>
            <a:br>
              <a:rPr lang="pl-PL" sz="3600" dirty="0" smtClean="0">
                <a:latin typeface="Calibri" pitchFamily="34" charset="0"/>
              </a:rPr>
            </a:br>
            <a:r>
              <a:rPr lang="pl-PL" sz="3200" dirty="0" smtClean="0">
                <a:solidFill>
                  <a:schemeClr val="bg1"/>
                </a:solidFill>
                <a:latin typeface="Calibri" pitchFamily="34" charset="0"/>
              </a:rPr>
              <a:t>Przynależność do PTS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643051"/>
            <a:ext cx="8786874" cy="4572032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576072" indent="-457200">
              <a:buNone/>
            </a:pPr>
            <a:r>
              <a:rPr lang="pl-PL" sz="2200" dirty="0" smtClean="0">
                <a:latin typeface="Calibri" pitchFamily="34" charset="0"/>
              </a:rPr>
              <a:t>1. </a:t>
            </a:r>
            <a:r>
              <a:rPr lang="pl-PL" sz="2200" b="1" dirty="0" smtClean="0">
                <a:latin typeface="Calibri" pitchFamily="34" charset="0"/>
              </a:rPr>
              <a:t>Polskie Towarzystwo Stomatologiczne</a:t>
            </a:r>
            <a:r>
              <a:rPr lang="pl-PL" sz="2200" dirty="0" smtClean="0">
                <a:latin typeface="Calibri" pitchFamily="34" charset="0"/>
              </a:rPr>
              <a:t>:</a:t>
            </a:r>
          </a:p>
          <a:p>
            <a:pPr marL="576072" indent="-457200">
              <a:buNone/>
            </a:pPr>
            <a:r>
              <a:rPr lang="pl-PL" sz="2200" dirty="0" smtClean="0">
                <a:latin typeface="Calibri" pitchFamily="34" charset="0"/>
              </a:rPr>
              <a:t>	-  Sekretarz Zarządu Sekcji Chirurgii Stomatologicznej PTS (1962-1965)</a:t>
            </a:r>
          </a:p>
          <a:p>
            <a:pPr marL="576072" indent="-457200">
              <a:buNone/>
            </a:pPr>
            <a:r>
              <a:rPr lang="pl-PL" sz="2200" dirty="0" smtClean="0">
                <a:latin typeface="Calibri" pitchFamily="34" charset="0"/>
              </a:rPr>
              <a:t>	-  Członek Oddziału Zarządu PTS (1965-1968)</a:t>
            </a:r>
          </a:p>
          <a:p>
            <a:pPr marL="576072" indent="-457200">
              <a:buNone/>
            </a:pPr>
            <a:r>
              <a:rPr lang="pl-PL" sz="2200" dirty="0" smtClean="0">
                <a:latin typeface="Calibri" pitchFamily="34" charset="0"/>
              </a:rPr>
              <a:t>	-  Przewodniczący Gdańskiego Oddziału PTS (1969-1971)</a:t>
            </a:r>
          </a:p>
          <a:p>
            <a:pPr marL="576072" indent="-457200">
              <a:buNone/>
            </a:pPr>
            <a:r>
              <a:rPr lang="pl-PL" sz="2200" dirty="0" smtClean="0">
                <a:latin typeface="Calibri" pitchFamily="34" charset="0"/>
              </a:rPr>
              <a:t>	-  Wiceprzewodniczący Zarządu Sekcji Chirurgii </a:t>
            </a:r>
            <a:r>
              <a:rPr lang="pl-PL" sz="2200" dirty="0" err="1" smtClean="0">
                <a:latin typeface="Calibri" pitchFamily="34" charset="0"/>
              </a:rPr>
              <a:t>Stom</a:t>
            </a:r>
            <a:r>
              <a:rPr lang="pl-PL" sz="2200" dirty="0" smtClean="0">
                <a:latin typeface="Calibri" pitchFamily="34" charset="0"/>
              </a:rPr>
              <a:t>. PTS (1974-1976)</a:t>
            </a:r>
          </a:p>
          <a:p>
            <a:pPr marL="576072" indent="-457200">
              <a:buNone/>
            </a:pPr>
            <a:r>
              <a:rPr lang="pl-PL" sz="2200" dirty="0" smtClean="0">
                <a:latin typeface="Calibri" pitchFamily="34" charset="0"/>
              </a:rPr>
              <a:t>	-  Przewodniczący Zarządu Sekcji Chirurgii Stomatologicznej </a:t>
            </a:r>
          </a:p>
          <a:p>
            <a:pPr marL="576072" indent="-457200">
              <a:buNone/>
            </a:pPr>
            <a:r>
              <a:rPr lang="pl-PL" sz="2200" dirty="0" smtClean="0">
                <a:latin typeface="Calibri" pitchFamily="34" charset="0"/>
              </a:rPr>
              <a:t>	    Szczękowo-Twarzowej PTS (1976-1979)</a:t>
            </a:r>
          </a:p>
          <a:p>
            <a:pPr marL="576072" indent="-457200">
              <a:buNone/>
            </a:pPr>
            <a:r>
              <a:rPr lang="pl-PL" sz="2200" dirty="0" smtClean="0">
                <a:latin typeface="Calibri" pitchFamily="34" charset="0"/>
              </a:rPr>
              <a:t>	-  Wiceprezes Zarządu Głównego PTS (1970-1987)</a:t>
            </a:r>
          </a:p>
          <a:p>
            <a:pPr marL="576072" indent="-457200">
              <a:buNone/>
            </a:pPr>
            <a:r>
              <a:rPr lang="pl-PL" sz="2200" dirty="0" smtClean="0">
                <a:latin typeface="Calibri" pitchFamily="34" charset="0"/>
              </a:rPr>
              <a:t>	-  Członek Kolegium Redakcyjnego „</a:t>
            </a:r>
            <a:r>
              <a:rPr lang="pl-PL" sz="2200" i="1" dirty="0" smtClean="0">
                <a:latin typeface="Calibri" pitchFamily="34" charset="0"/>
              </a:rPr>
              <a:t>Czasopisma Stomatologicznego</a:t>
            </a:r>
            <a:r>
              <a:rPr lang="pl-PL" sz="2200" dirty="0" smtClean="0">
                <a:latin typeface="Calibri" pitchFamily="34" charset="0"/>
              </a:rPr>
              <a:t>”</a:t>
            </a:r>
          </a:p>
          <a:p>
            <a:pPr marL="576072" indent="-457200">
              <a:buNone/>
            </a:pPr>
            <a:r>
              <a:rPr lang="pl-PL" sz="2200" dirty="0" smtClean="0">
                <a:latin typeface="Calibri" pitchFamily="34" charset="0"/>
              </a:rPr>
              <a:t>           (1973-2009)</a:t>
            </a:r>
          </a:p>
          <a:p>
            <a:pPr marL="576072" indent="-457200">
              <a:buNone/>
            </a:pPr>
            <a:r>
              <a:rPr lang="pl-PL" sz="2200" dirty="0" smtClean="0">
                <a:latin typeface="Calibri" pitchFamily="34" charset="0"/>
              </a:rPr>
              <a:t>	-  Członek Ścisłego Komitetu Redakcyjnego „</a:t>
            </a:r>
            <a:r>
              <a:rPr lang="pl-PL" sz="2200" i="1" dirty="0" smtClean="0">
                <a:latin typeface="Calibri" pitchFamily="34" charset="0"/>
              </a:rPr>
              <a:t>Chirurgii Szczękowo-</a:t>
            </a:r>
          </a:p>
          <a:p>
            <a:pPr marL="576072" indent="-457200">
              <a:buNone/>
            </a:pPr>
            <a:r>
              <a:rPr lang="pl-PL" sz="2200" i="1" dirty="0" smtClean="0">
                <a:latin typeface="Calibri" pitchFamily="34" charset="0"/>
              </a:rPr>
              <a:t>          Twarzowej i Stomatologicznej</a:t>
            </a:r>
            <a:r>
              <a:rPr lang="pl-PL" sz="2200" dirty="0" smtClean="0">
                <a:latin typeface="Calibri" pitchFamily="34" charset="0"/>
              </a:rPr>
              <a:t>” (1984-1998)		 </a:t>
            </a:r>
          </a:p>
          <a:p>
            <a:pPr marL="576072" indent="-457200">
              <a:buNone/>
            </a:pPr>
            <a:endParaRPr lang="pl-PL" sz="2200" dirty="0">
              <a:latin typeface="Calibri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0" y="6215082"/>
            <a:ext cx="3143207" cy="642918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Dr n. med. Małgorzata </a:t>
            </a:r>
            <a:r>
              <a:rPr lang="pl-PL" dirty="0" err="1" smtClean="0">
                <a:solidFill>
                  <a:schemeClr val="tx1"/>
                </a:solidFill>
                <a:latin typeface="Calibri" pitchFamily="34" charset="0"/>
              </a:rPr>
              <a:t>Nather</a:t>
            </a:r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</a:p>
          <a:p>
            <a:r>
              <a:rPr lang="pl-PL" b="1" dirty="0" smtClean="0">
                <a:solidFill>
                  <a:schemeClr val="tx1"/>
                </a:solidFill>
                <a:latin typeface="Calibri" pitchFamily="34" charset="0"/>
              </a:rPr>
              <a:t>  ZEBRANIE NAUKOWO-SZKOLENIOWE PTS </a:t>
            </a:r>
          </a:p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Gdańsk, 17.10.2009</a:t>
            </a:r>
            <a:endParaRPr lang="pl-PL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Calibri" pitchFamily="34" charset="0"/>
              </a:rPr>
              <a:t>Prof. dr hab. med. Tadeusz Korzon </a:t>
            </a:r>
            <a:br>
              <a:rPr lang="pl-PL" sz="3600" dirty="0" smtClean="0">
                <a:latin typeface="Calibri" pitchFamily="34" charset="0"/>
              </a:rPr>
            </a:br>
            <a:r>
              <a:rPr lang="pl-PL" sz="3200" dirty="0" smtClean="0">
                <a:solidFill>
                  <a:schemeClr val="bg1"/>
                </a:solidFill>
                <a:latin typeface="Calibri" pitchFamily="34" charset="0"/>
              </a:rPr>
              <a:t>Przynależność do PTS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643051"/>
            <a:ext cx="8786874" cy="4572032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576072" indent="-457200">
              <a:spcAft>
                <a:spcPts val="600"/>
              </a:spcAft>
              <a:buNone/>
            </a:pPr>
            <a:endParaRPr lang="pl-PL" sz="2200" dirty="0" smtClean="0">
              <a:latin typeface="Calibri" pitchFamily="34" charset="0"/>
            </a:endParaRPr>
          </a:p>
          <a:p>
            <a:pPr marL="576072" indent="-457200">
              <a:spcAft>
                <a:spcPts val="600"/>
              </a:spcAft>
              <a:buNone/>
            </a:pPr>
            <a:r>
              <a:rPr lang="pl-PL" sz="2200" dirty="0" smtClean="0">
                <a:latin typeface="Calibri" pitchFamily="34" charset="0"/>
              </a:rPr>
              <a:t>Wyróżnienia i godności przyznane za całokształt działalności w Polskim</a:t>
            </a:r>
          </a:p>
          <a:p>
            <a:pPr marL="576072" indent="-457200">
              <a:spcAft>
                <a:spcPts val="600"/>
              </a:spcAft>
              <a:buNone/>
            </a:pPr>
            <a:r>
              <a:rPr lang="pl-PL" sz="2200" dirty="0" smtClean="0">
                <a:latin typeface="Calibri" pitchFamily="34" charset="0"/>
              </a:rPr>
              <a:t>Towarzystwie Stomatologicznym:</a:t>
            </a:r>
          </a:p>
          <a:p>
            <a:pPr marL="576072" indent="-457200">
              <a:spcAft>
                <a:spcPts val="600"/>
              </a:spcAft>
            </a:pPr>
            <a:r>
              <a:rPr lang="pl-PL" sz="2200" dirty="0" smtClean="0">
                <a:latin typeface="Calibri" pitchFamily="34" charset="0"/>
              </a:rPr>
              <a:t>Złota Honorowa Odznaka PTS</a:t>
            </a:r>
          </a:p>
          <a:p>
            <a:pPr marL="576072" indent="-457200">
              <a:spcAft>
                <a:spcPts val="600"/>
              </a:spcAft>
            </a:pPr>
            <a:r>
              <a:rPr lang="pl-PL" sz="2200" dirty="0" smtClean="0">
                <a:latin typeface="Calibri" pitchFamily="34" charset="0"/>
              </a:rPr>
              <a:t>Honorowy Członek PTS</a:t>
            </a:r>
          </a:p>
          <a:p>
            <a:pPr marL="576072" indent="-457200">
              <a:spcAft>
                <a:spcPts val="600"/>
              </a:spcAft>
            </a:pPr>
            <a:r>
              <a:rPr lang="pl-PL" sz="2200" dirty="0" smtClean="0">
                <a:latin typeface="Calibri" pitchFamily="34" charset="0"/>
              </a:rPr>
              <a:t>Godność PTS „</a:t>
            </a:r>
            <a:r>
              <a:rPr lang="pl-PL" sz="2200" dirty="0" err="1" smtClean="0">
                <a:latin typeface="Calibri" pitchFamily="34" charset="0"/>
              </a:rPr>
              <a:t>Bene</a:t>
            </a:r>
            <a:r>
              <a:rPr lang="pl-PL" sz="2200" dirty="0" smtClean="0">
                <a:latin typeface="Calibri" pitchFamily="34" charset="0"/>
              </a:rPr>
              <a:t> </a:t>
            </a:r>
            <a:r>
              <a:rPr lang="pl-PL" sz="2200" dirty="0" err="1" smtClean="0">
                <a:latin typeface="Calibri" pitchFamily="34" charset="0"/>
              </a:rPr>
              <a:t>Meritus</a:t>
            </a:r>
            <a:r>
              <a:rPr lang="pl-PL" sz="2200" dirty="0" smtClean="0">
                <a:latin typeface="Calibri" pitchFamily="34" charset="0"/>
              </a:rPr>
              <a:t>”</a:t>
            </a:r>
          </a:p>
          <a:p>
            <a:pPr marL="576072" indent="-457200">
              <a:spcAft>
                <a:spcPts val="600"/>
              </a:spcAft>
              <a:buNone/>
            </a:pPr>
            <a:endParaRPr lang="pl-PL" sz="2200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0" y="6215082"/>
            <a:ext cx="3143207" cy="642918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Dr n. med. Małgorzata </a:t>
            </a:r>
            <a:r>
              <a:rPr lang="pl-PL" dirty="0" err="1" smtClean="0">
                <a:solidFill>
                  <a:schemeClr val="tx1"/>
                </a:solidFill>
                <a:latin typeface="Calibri" pitchFamily="34" charset="0"/>
              </a:rPr>
              <a:t>Nather</a:t>
            </a:r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</a:p>
          <a:p>
            <a:r>
              <a:rPr lang="pl-PL" b="1" dirty="0" smtClean="0">
                <a:solidFill>
                  <a:schemeClr val="tx1"/>
                </a:solidFill>
                <a:latin typeface="Calibri" pitchFamily="34" charset="0"/>
              </a:rPr>
              <a:t>  ZEBRANIE NAUKOWO-SZKOLENIOWE PTS </a:t>
            </a:r>
          </a:p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Gdańsk, 17.10.2009</a:t>
            </a:r>
            <a:endParaRPr lang="pl-PL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>
                <a:latin typeface="Calibri" pitchFamily="34" charset="0"/>
              </a:rPr>
              <a:t>Prof. dr hab. med. Tadeusz Korzon </a:t>
            </a:r>
            <a:br>
              <a:rPr lang="pl-PL" sz="3600" dirty="0" smtClean="0">
                <a:latin typeface="Calibri" pitchFamily="34" charset="0"/>
              </a:rPr>
            </a:br>
            <a:r>
              <a:rPr lang="pl-PL" sz="3200" dirty="0" smtClean="0">
                <a:solidFill>
                  <a:schemeClr val="bg1"/>
                </a:solidFill>
                <a:latin typeface="Calibri" pitchFamily="34" charset="0"/>
              </a:rPr>
              <a:t>Przynależność do innych towarzystw naukowych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643051"/>
            <a:ext cx="8786874" cy="4572032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576072" indent="-457200">
              <a:spcAft>
                <a:spcPts val="600"/>
              </a:spcAft>
              <a:buNone/>
            </a:pPr>
            <a:endParaRPr lang="pl-PL" sz="2200" dirty="0" smtClean="0">
              <a:latin typeface="Calibri" pitchFamily="34" charset="0"/>
            </a:endParaRPr>
          </a:p>
          <a:p>
            <a:pPr marL="576072" indent="-457200">
              <a:spcAft>
                <a:spcPts val="600"/>
              </a:spcAft>
              <a:buNone/>
            </a:pPr>
            <a:r>
              <a:rPr lang="pl-PL" sz="2200" dirty="0" smtClean="0">
                <a:latin typeface="Calibri" pitchFamily="34" charset="0"/>
              </a:rPr>
              <a:t>1. Polskie Towarzystwo Lekarskie</a:t>
            </a:r>
          </a:p>
          <a:p>
            <a:pPr marL="576072" indent="-457200">
              <a:spcAft>
                <a:spcPts val="600"/>
              </a:spcAft>
              <a:buNone/>
            </a:pPr>
            <a:r>
              <a:rPr lang="pl-PL" sz="2200" dirty="0" smtClean="0">
                <a:latin typeface="Calibri" pitchFamily="34" charset="0"/>
              </a:rPr>
              <a:t>2. Polskie Towarzystwo Chirurgii Plastycznej i Rekonstrukcyjnej</a:t>
            </a:r>
          </a:p>
          <a:p>
            <a:pPr marL="576072" indent="-457200">
              <a:spcAft>
                <a:spcPts val="600"/>
              </a:spcAft>
              <a:buNone/>
            </a:pPr>
            <a:r>
              <a:rPr lang="pl-PL" sz="2200" dirty="0" smtClean="0">
                <a:latin typeface="Calibri" pitchFamily="34" charset="0"/>
              </a:rPr>
              <a:t>3. Gdańskie Towarzystwo Naukowe</a:t>
            </a:r>
          </a:p>
          <a:p>
            <a:pPr marL="576072" indent="-457200">
              <a:spcAft>
                <a:spcPts val="600"/>
              </a:spcAft>
              <a:buNone/>
            </a:pPr>
            <a:r>
              <a:rPr lang="pl-PL" sz="2200" dirty="0" smtClean="0">
                <a:latin typeface="Calibri" pitchFamily="34" charset="0"/>
              </a:rPr>
              <a:t>4. Międzynarodowe Towarzystwo Chirurgów Szczękowo-Twarzowych</a:t>
            </a:r>
          </a:p>
          <a:p>
            <a:pPr marL="576072" indent="-457200">
              <a:spcAft>
                <a:spcPts val="600"/>
              </a:spcAft>
              <a:buNone/>
            </a:pPr>
            <a:r>
              <a:rPr lang="pl-PL" sz="2200" dirty="0" smtClean="0">
                <a:latin typeface="Calibri" pitchFamily="34" charset="0"/>
              </a:rPr>
              <a:t>5. Światowa </a:t>
            </a:r>
            <a:r>
              <a:rPr lang="pl-PL" sz="2200" dirty="0" smtClean="0">
                <a:latin typeface="Calibri" pitchFamily="34" charset="0"/>
              </a:rPr>
              <a:t>Federacja </a:t>
            </a:r>
            <a:r>
              <a:rPr lang="pl-PL" sz="2200" dirty="0" smtClean="0">
                <a:latin typeface="Calibri" pitchFamily="34" charset="0"/>
              </a:rPr>
              <a:t>Stomatologów</a:t>
            </a:r>
          </a:p>
          <a:p>
            <a:pPr marL="576072" indent="-457200">
              <a:spcAft>
                <a:spcPts val="600"/>
              </a:spcAft>
              <a:buNone/>
            </a:pPr>
            <a:r>
              <a:rPr lang="pl-PL" sz="2200" dirty="0" smtClean="0">
                <a:latin typeface="Calibri" pitchFamily="34" charset="0"/>
              </a:rPr>
              <a:t>6. Rada Główna Nauki Szkolnictwa Wyższego i Techniki</a:t>
            </a:r>
          </a:p>
          <a:p>
            <a:pPr marL="576072" indent="-457200">
              <a:buNone/>
            </a:pPr>
            <a:r>
              <a:rPr lang="pl-PL" sz="2200" dirty="0" smtClean="0">
                <a:latin typeface="Calibri" pitchFamily="34" charset="0"/>
              </a:rPr>
              <a:t>7. </a:t>
            </a:r>
            <a:r>
              <a:rPr lang="pl-PL" sz="2200" dirty="0" smtClean="0">
                <a:latin typeface="Calibri" pitchFamily="34" charset="0"/>
              </a:rPr>
              <a:t>Komisja </a:t>
            </a:r>
            <a:r>
              <a:rPr lang="pl-PL" sz="2200" dirty="0" smtClean="0">
                <a:latin typeface="Calibri" pitchFamily="34" charset="0"/>
              </a:rPr>
              <a:t>Badań nad Urazowością Komitetu Patofizjologii PAN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0" y="6215082"/>
            <a:ext cx="3143207" cy="642918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Dr n. med. Małgorzata </a:t>
            </a:r>
            <a:r>
              <a:rPr lang="pl-PL" dirty="0" err="1" smtClean="0">
                <a:solidFill>
                  <a:schemeClr val="tx1"/>
                </a:solidFill>
                <a:latin typeface="Calibri" pitchFamily="34" charset="0"/>
              </a:rPr>
              <a:t>Nather</a:t>
            </a:r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</a:p>
          <a:p>
            <a:r>
              <a:rPr lang="pl-PL" b="1" dirty="0" smtClean="0">
                <a:solidFill>
                  <a:schemeClr val="tx1"/>
                </a:solidFill>
                <a:latin typeface="Calibri" pitchFamily="34" charset="0"/>
              </a:rPr>
              <a:t>  ZEBRANIE NAUKOWO-SZKOLENIOWE PTS </a:t>
            </a:r>
          </a:p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Gdańsk, 17.10.2009</a:t>
            </a:r>
            <a:endParaRPr lang="pl-PL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Calibri" pitchFamily="34" charset="0"/>
              </a:rPr>
              <a:t>Prof. dr hab. med. Tadeusz Korzon </a:t>
            </a:r>
            <a:br>
              <a:rPr lang="pl-PL" sz="3600" dirty="0" smtClean="0">
                <a:latin typeface="Calibri" pitchFamily="34" charset="0"/>
              </a:rPr>
            </a:br>
            <a:r>
              <a:rPr lang="pl-PL" sz="3200" dirty="0" smtClean="0">
                <a:solidFill>
                  <a:schemeClr val="bg1"/>
                </a:solidFill>
                <a:latin typeface="Calibri" pitchFamily="34" charset="0"/>
              </a:rPr>
              <a:t>Odznaczenia, wyróżnienia, nagrody 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643051"/>
            <a:ext cx="8786874" cy="4572032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576072" indent="-457200">
              <a:spcAft>
                <a:spcPts val="600"/>
              </a:spcAft>
            </a:pPr>
            <a:endParaRPr lang="pl-PL" sz="2200" dirty="0" smtClean="0">
              <a:latin typeface="Calibri" pitchFamily="34" charset="0"/>
            </a:endParaRPr>
          </a:p>
          <a:p>
            <a:pPr marL="576072" indent="-457200">
              <a:spcAft>
                <a:spcPts val="600"/>
              </a:spcAft>
            </a:pPr>
            <a:r>
              <a:rPr lang="pl-PL" sz="2200" dirty="0" smtClean="0">
                <a:latin typeface="Calibri" pitchFamily="34" charset="0"/>
              </a:rPr>
              <a:t>Krzyż Kawalerski Orderu Odrodzenia Polski</a:t>
            </a:r>
          </a:p>
          <a:p>
            <a:pPr marL="576072" indent="-457200">
              <a:spcAft>
                <a:spcPts val="600"/>
              </a:spcAft>
            </a:pPr>
            <a:r>
              <a:rPr lang="pl-PL" sz="2200" dirty="0" smtClean="0">
                <a:latin typeface="Calibri" pitchFamily="34" charset="0"/>
              </a:rPr>
              <a:t>Złoty Krzyż Zasługi</a:t>
            </a:r>
          </a:p>
          <a:p>
            <a:pPr marL="576072" indent="-457200">
              <a:spcAft>
                <a:spcPts val="600"/>
              </a:spcAft>
            </a:pPr>
            <a:r>
              <a:rPr lang="pl-PL" sz="2200" dirty="0" smtClean="0">
                <a:latin typeface="Calibri" pitchFamily="34" charset="0"/>
              </a:rPr>
              <a:t>Medal Komisji Edukacji Narodowej</a:t>
            </a:r>
          </a:p>
          <a:p>
            <a:pPr marL="576072" indent="-457200">
              <a:spcAft>
                <a:spcPts val="600"/>
              </a:spcAft>
            </a:pPr>
            <a:r>
              <a:rPr lang="pl-PL" sz="2200" dirty="0" smtClean="0">
                <a:latin typeface="Calibri" pitchFamily="34" charset="0"/>
              </a:rPr>
              <a:t>Medal 40-lecia PRL</a:t>
            </a:r>
          </a:p>
          <a:p>
            <a:pPr marL="576072" indent="-457200">
              <a:spcAft>
                <a:spcPts val="600"/>
              </a:spcAft>
            </a:pPr>
            <a:r>
              <a:rPr lang="pl-PL" sz="2200" dirty="0" smtClean="0">
                <a:latin typeface="Calibri" pitchFamily="34" charset="0"/>
              </a:rPr>
              <a:t>Tytuł honorowy </a:t>
            </a:r>
            <a:r>
              <a:rPr lang="pl-PL" sz="2200" i="1" dirty="0" smtClean="0">
                <a:latin typeface="Calibri" pitchFamily="34" charset="0"/>
              </a:rPr>
              <a:t>„Zasłużony Nauczyciel PRL”</a:t>
            </a:r>
          </a:p>
          <a:p>
            <a:pPr marL="576072" indent="-457200">
              <a:spcAft>
                <a:spcPts val="600"/>
              </a:spcAft>
            </a:pPr>
            <a:r>
              <a:rPr lang="pl-PL" sz="2200" dirty="0" smtClean="0">
                <a:latin typeface="Calibri" pitchFamily="34" charset="0"/>
              </a:rPr>
              <a:t>Medal  </a:t>
            </a:r>
            <a:r>
              <a:rPr lang="pl-PL" sz="2200" dirty="0" err="1" smtClean="0">
                <a:latin typeface="Calibri" pitchFamily="34" charset="0"/>
              </a:rPr>
              <a:t>XL-lecia</a:t>
            </a:r>
            <a:r>
              <a:rPr lang="pl-PL" sz="2200" dirty="0" smtClean="0">
                <a:latin typeface="Calibri" pitchFamily="34" charset="0"/>
              </a:rPr>
              <a:t> Akademii Medycznej w Gdańsku</a:t>
            </a:r>
          </a:p>
          <a:p>
            <a:pPr marL="576072" indent="-457200">
              <a:spcAft>
                <a:spcPts val="600"/>
              </a:spcAft>
            </a:pPr>
            <a:r>
              <a:rPr lang="pl-PL" sz="2200" dirty="0" smtClean="0">
                <a:latin typeface="Calibri" pitchFamily="34" charset="0"/>
              </a:rPr>
              <a:t>Medal </a:t>
            </a:r>
            <a:r>
              <a:rPr lang="pl-PL" sz="2200" dirty="0" err="1" smtClean="0">
                <a:latin typeface="Calibri" pitchFamily="34" charset="0"/>
              </a:rPr>
              <a:t>XL-lecia</a:t>
            </a:r>
            <a:r>
              <a:rPr lang="pl-PL" sz="2200" dirty="0" smtClean="0">
                <a:latin typeface="Calibri" pitchFamily="34" charset="0"/>
              </a:rPr>
              <a:t> Akademii Medycznej w Łodzi</a:t>
            </a:r>
          </a:p>
          <a:p>
            <a:pPr marL="576072" indent="-457200">
              <a:spcAft>
                <a:spcPts val="600"/>
              </a:spcAft>
            </a:pPr>
            <a:r>
              <a:rPr lang="pl-PL" sz="2200" dirty="0" smtClean="0">
                <a:latin typeface="Calibri" pitchFamily="34" charset="0"/>
              </a:rPr>
              <a:t>Tytuł </a:t>
            </a:r>
            <a:r>
              <a:rPr lang="pl-PL" sz="2200" i="1" dirty="0" smtClean="0">
                <a:latin typeface="Calibri" pitchFamily="34" charset="0"/>
              </a:rPr>
              <a:t>„Honorowy Członek PTS”</a:t>
            </a:r>
          </a:p>
          <a:p>
            <a:pPr marL="576072" indent="-457200">
              <a:spcAft>
                <a:spcPts val="600"/>
              </a:spcAft>
            </a:pPr>
            <a:r>
              <a:rPr lang="pl-PL" sz="2200" dirty="0" smtClean="0">
                <a:latin typeface="Calibri" pitchFamily="34" charset="0"/>
              </a:rPr>
              <a:t>Godność PTS </a:t>
            </a:r>
            <a:r>
              <a:rPr lang="pl-PL" sz="2200" i="1" dirty="0" smtClean="0">
                <a:latin typeface="Calibri" pitchFamily="34" charset="0"/>
              </a:rPr>
              <a:t>„</a:t>
            </a:r>
            <a:r>
              <a:rPr lang="pl-PL" sz="2200" i="1" dirty="0" err="1" smtClean="0">
                <a:latin typeface="Calibri" pitchFamily="34" charset="0"/>
              </a:rPr>
              <a:t>Bene</a:t>
            </a:r>
            <a:r>
              <a:rPr lang="pl-PL" sz="2200" i="1" dirty="0" smtClean="0">
                <a:latin typeface="Calibri" pitchFamily="34" charset="0"/>
              </a:rPr>
              <a:t> </a:t>
            </a:r>
            <a:r>
              <a:rPr lang="pl-PL" sz="2200" i="1" dirty="0" err="1" smtClean="0">
                <a:latin typeface="Calibri" pitchFamily="34" charset="0"/>
              </a:rPr>
              <a:t>Meritus</a:t>
            </a:r>
            <a:r>
              <a:rPr lang="pl-PL" sz="2200" i="1" dirty="0" smtClean="0">
                <a:latin typeface="Calibri" pitchFamily="34" charset="0"/>
              </a:rPr>
              <a:t>”</a:t>
            </a:r>
          </a:p>
          <a:p>
            <a:pPr marL="576072" indent="-457200">
              <a:spcAft>
                <a:spcPts val="600"/>
              </a:spcAft>
            </a:pPr>
            <a:r>
              <a:rPr lang="pl-PL" sz="2200" dirty="0" smtClean="0">
                <a:latin typeface="Calibri" pitchFamily="34" charset="0"/>
              </a:rPr>
              <a:t>Złota Honorowa Odznaka PTS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0" y="6215082"/>
            <a:ext cx="3143207" cy="642918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Dr n. med. Małgorzata </a:t>
            </a:r>
            <a:r>
              <a:rPr lang="pl-PL" dirty="0" err="1" smtClean="0">
                <a:solidFill>
                  <a:schemeClr val="tx1"/>
                </a:solidFill>
                <a:latin typeface="Calibri" pitchFamily="34" charset="0"/>
              </a:rPr>
              <a:t>Nather</a:t>
            </a:r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</a:p>
          <a:p>
            <a:r>
              <a:rPr lang="pl-PL" b="1" dirty="0" smtClean="0">
                <a:solidFill>
                  <a:schemeClr val="tx1"/>
                </a:solidFill>
                <a:latin typeface="Calibri" pitchFamily="34" charset="0"/>
              </a:rPr>
              <a:t>  ZEBRANIE NAUKOWO-SZKOLENIOWE PTS </a:t>
            </a:r>
          </a:p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Gdańsk, 17.10.2009</a:t>
            </a:r>
            <a:endParaRPr lang="pl-PL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 smtClean="0">
                <a:solidFill>
                  <a:schemeClr val="accent1"/>
                </a:solidFill>
                <a:latin typeface="Calibri" pitchFamily="34" charset="0"/>
              </a:rPr>
              <a:t>Profesor dr hab. med. </a:t>
            </a:r>
            <a:br>
              <a:rPr lang="pl-PL" b="1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pl-PL" b="1" dirty="0" smtClean="0">
                <a:solidFill>
                  <a:schemeClr val="accent1"/>
                </a:solidFill>
                <a:latin typeface="Calibri" pitchFamily="34" charset="0"/>
              </a:rPr>
              <a:t>Tadeusz Korzon (1928 – 2009)</a:t>
            </a:r>
            <a:r>
              <a:rPr lang="pl-PL" dirty="0" smtClean="0">
                <a:solidFill>
                  <a:schemeClr val="accent1"/>
                </a:solidFill>
                <a:latin typeface="Calibri" pitchFamily="34" charset="0"/>
              </a:rPr>
              <a:t/>
            </a:r>
            <a:br>
              <a:rPr lang="pl-PL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sz="half" idx="1"/>
          </p:nvPr>
        </p:nvSpPr>
        <p:spPr>
          <a:xfrm>
            <a:off x="142844" y="1785926"/>
            <a:ext cx="5143536" cy="4357718"/>
          </a:xfrm>
          <a:solidFill>
            <a:schemeClr val="bg2"/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pl-PL" sz="2500" dirty="0" smtClean="0"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pl-PL" sz="2500" dirty="0" smtClean="0">
                <a:latin typeface="Calibri" pitchFamily="34" charset="0"/>
              </a:rPr>
              <a:t>Współtwórca i propagator nowoczesnej chirurgii 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500" dirty="0" smtClean="0">
                <a:latin typeface="Calibri" pitchFamily="34" charset="0"/>
              </a:rPr>
              <a:t>     szczękowo-twarzowej w Polsce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l-PL" sz="2500" dirty="0" smtClean="0">
                <a:latin typeface="Calibri" pitchFamily="34" charset="0"/>
              </a:rPr>
              <a:t>Wieloletni Kierownik Kliniki Chirurgii Szczękowo-Twarzowej                                 AM w Gdańsku (1969-1998)</a:t>
            </a:r>
            <a:endParaRPr lang="pl-PL" sz="2500" dirty="0"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pl-PL" sz="2500" dirty="0">
                <a:latin typeface="Calibri" pitchFamily="34" charset="0"/>
              </a:rPr>
              <a:t>Twórca </a:t>
            </a:r>
            <a:r>
              <a:rPr lang="pl-PL" sz="2500" i="1" dirty="0">
                <a:latin typeface="Calibri" pitchFamily="34" charset="0"/>
              </a:rPr>
              <a:t>gdańskiej szkoły traumatologii </a:t>
            </a:r>
            <a:r>
              <a:rPr lang="pl-PL" sz="2500" i="1" dirty="0" smtClean="0">
                <a:latin typeface="Calibri" pitchFamily="34" charset="0"/>
              </a:rPr>
              <a:t>szczękowej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pl-PL" sz="2500" i="1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pl-PL" sz="25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sz="2500" dirty="0"/>
          </a:p>
        </p:txBody>
      </p:sp>
      <p:pic>
        <p:nvPicPr>
          <p:cNvPr id="8" name="Symbol zastępczy zawartości 7" descr="C:\Users\gosia\Pictures\2009-10-13\PAN PROFESOR TADEUSZ KORZON\01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72132" y="1785927"/>
            <a:ext cx="3286148" cy="43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0" y="6143644"/>
            <a:ext cx="2500298" cy="714356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Dr n. med. Małgorzata </a:t>
            </a:r>
            <a:r>
              <a:rPr lang="pl-PL" dirty="0" err="1" smtClean="0">
                <a:solidFill>
                  <a:schemeClr val="tx1"/>
                </a:solidFill>
                <a:latin typeface="Calibri" pitchFamily="34" charset="0"/>
              </a:rPr>
              <a:t>Nather</a:t>
            </a:r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algn="l"/>
            <a:r>
              <a:rPr lang="pl-PL" b="1" dirty="0" smtClean="0">
                <a:solidFill>
                  <a:schemeClr val="tx1"/>
                </a:solidFill>
                <a:latin typeface="Calibri" pitchFamily="34" charset="0"/>
              </a:rPr>
              <a:t>ZEBRANIE NAUKOWO-SZKOLENIOWE </a:t>
            </a:r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PTS   Gdańsk, 17.10.2009</a:t>
            </a:r>
            <a:endParaRPr lang="pl-PL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Calibri" pitchFamily="34" charset="0"/>
              </a:rPr>
              <a:t>Prof. dr hab. med. Tadeusz Korzon </a:t>
            </a:r>
            <a:br>
              <a:rPr lang="pl-PL" sz="3600" dirty="0" smtClean="0">
                <a:latin typeface="Calibri" pitchFamily="34" charset="0"/>
              </a:rPr>
            </a:br>
            <a:r>
              <a:rPr lang="pl-PL" sz="3200" dirty="0" smtClean="0">
                <a:solidFill>
                  <a:schemeClr val="bg1"/>
                </a:solidFill>
                <a:latin typeface="Calibri" pitchFamily="34" charset="0"/>
              </a:rPr>
              <a:t>Odznaczenia, wyróżnienia, nagrody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643051"/>
            <a:ext cx="8786874" cy="4572032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576072" indent="-457200">
              <a:spcAft>
                <a:spcPts val="600"/>
              </a:spcAft>
            </a:pPr>
            <a:endParaRPr lang="pl-PL" sz="2200" dirty="0" smtClean="0">
              <a:latin typeface="Calibri" pitchFamily="34" charset="0"/>
            </a:endParaRPr>
          </a:p>
          <a:p>
            <a:pPr marL="576072" indent="-457200">
              <a:spcAft>
                <a:spcPts val="600"/>
              </a:spcAft>
            </a:pPr>
            <a:r>
              <a:rPr lang="pl-PL" sz="2200" dirty="0" smtClean="0">
                <a:latin typeface="Calibri" pitchFamily="34" charset="0"/>
              </a:rPr>
              <a:t>Złota Odznaka Związkowa ZZPSZ</a:t>
            </a:r>
          </a:p>
          <a:p>
            <a:pPr marL="576072" indent="-457200">
              <a:spcAft>
                <a:spcPts val="600"/>
              </a:spcAft>
            </a:pPr>
            <a:r>
              <a:rPr lang="pl-PL" sz="2200" dirty="0" smtClean="0">
                <a:latin typeface="Calibri" pitchFamily="34" charset="0"/>
              </a:rPr>
              <a:t>Odznaka </a:t>
            </a:r>
            <a:r>
              <a:rPr lang="pl-PL" sz="2200" i="1" dirty="0" smtClean="0">
                <a:latin typeface="Calibri" pitchFamily="34" charset="0"/>
              </a:rPr>
              <a:t>„Za wzorową pracę w służbie zdrowia”</a:t>
            </a:r>
          </a:p>
          <a:p>
            <a:pPr marL="576072" indent="-457200">
              <a:spcAft>
                <a:spcPts val="600"/>
              </a:spcAft>
            </a:pPr>
            <a:r>
              <a:rPr lang="pl-PL" sz="2200" dirty="0" smtClean="0">
                <a:latin typeface="Calibri" pitchFamily="34" charset="0"/>
              </a:rPr>
              <a:t>Indywidualna Nagroda I stopnia </a:t>
            </a:r>
            <a:r>
              <a:rPr lang="pl-PL" sz="2200" dirty="0" err="1" smtClean="0">
                <a:latin typeface="Calibri" pitchFamily="34" charset="0"/>
              </a:rPr>
              <a:t>MZiOS</a:t>
            </a:r>
            <a:r>
              <a:rPr lang="pl-PL" sz="2200" dirty="0" smtClean="0">
                <a:latin typeface="Calibri" pitchFamily="34" charset="0"/>
              </a:rPr>
              <a:t> za ważne i twórcze osiągnięcia w działalności organizacyjnej mającej istotne znaczenie dla rozwoju nauki i uczelni medycznych</a:t>
            </a:r>
          </a:p>
          <a:p>
            <a:pPr marL="576072" indent="-457200">
              <a:spcAft>
                <a:spcPts val="600"/>
              </a:spcAft>
            </a:pPr>
            <a:r>
              <a:rPr lang="pl-PL" sz="2200" dirty="0" smtClean="0">
                <a:latin typeface="Calibri" pitchFamily="34" charset="0"/>
              </a:rPr>
              <a:t>Indywidualna Nagroda I stopnia </a:t>
            </a:r>
            <a:r>
              <a:rPr lang="pl-PL" sz="2200" dirty="0" err="1" smtClean="0">
                <a:latin typeface="Calibri" pitchFamily="34" charset="0"/>
              </a:rPr>
              <a:t>MZiOS</a:t>
            </a:r>
            <a:r>
              <a:rPr lang="pl-PL" sz="2200" dirty="0" smtClean="0">
                <a:latin typeface="Calibri" pitchFamily="34" charset="0"/>
              </a:rPr>
              <a:t> za szczególnie ważne i twórcze osiągnięcia dydaktyczne i wychowawcze</a:t>
            </a:r>
          </a:p>
          <a:p>
            <a:pPr marL="576072" indent="-457200">
              <a:spcAft>
                <a:spcPts val="600"/>
              </a:spcAft>
              <a:buFont typeface="+mj-lt"/>
              <a:buAutoNum type="arabicPeriod"/>
            </a:pPr>
            <a:endParaRPr lang="pl-PL" sz="2200" i="1" dirty="0" smtClean="0">
              <a:latin typeface="Calibri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0" y="6215082"/>
            <a:ext cx="3143207" cy="642918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Dr n. med. Małgorzata </a:t>
            </a:r>
            <a:r>
              <a:rPr lang="pl-PL" dirty="0" err="1" smtClean="0">
                <a:solidFill>
                  <a:schemeClr val="tx1"/>
                </a:solidFill>
                <a:latin typeface="Calibri" pitchFamily="34" charset="0"/>
              </a:rPr>
              <a:t>Nather</a:t>
            </a:r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</a:p>
          <a:p>
            <a:r>
              <a:rPr lang="pl-PL" b="1" dirty="0" smtClean="0">
                <a:solidFill>
                  <a:schemeClr val="tx1"/>
                </a:solidFill>
                <a:latin typeface="Calibri" pitchFamily="34" charset="0"/>
              </a:rPr>
              <a:t>  ZEBRANIE NAUKOWO-SZKOLENIOWE PTS </a:t>
            </a:r>
          </a:p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Gdańsk, 17.10.2009</a:t>
            </a:r>
            <a:endParaRPr lang="pl-PL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Calibri" pitchFamily="34" charset="0"/>
              </a:rPr>
              <a:t>Prof. dr hab. med. Tadeusz Korzon </a:t>
            </a:r>
            <a:br>
              <a:rPr lang="pl-PL" sz="3600" dirty="0" smtClean="0">
                <a:latin typeface="Calibri" pitchFamily="34" charset="0"/>
              </a:rPr>
            </a:br>
            <a:r>
              <a:rPr lang="pl-PL" sz="3200" dirty="0" smtClean="0">
                <a:solidFill>
                  <a:schemeClr val="bg1"/>
                </a:solidFill>
                <a:latin typeface="Calibri" pitchFamily="34" charset="0"/>
              </a:rPr>
              <a:t>z lekarzami pracującymi w Klinice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643051"/>
            <a:ext cx="8786874" cy="4572032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None/>
            </a:pPr>
            <a:endParaRPr lang="pl-PL" sz="2200" dirty="0">
              <a:latin typeface="Calibri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0" y="6215082"/>
            <a:ext cx="3143207" cy="642918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Dr n. med. Małgorzata </a:t>
            </a:r>
            <a:r>
              <a:rPr lang="pl-PL" dirty="0" err="1" smtClean="0">
                <a:solidFill>
                  <a:schemeClr val="tx1"/>
                </a:solidFill>
                <a:latin typeface="Calibri" pitchFamily="34" charset="0"/>
              </a:rPr>
              <a:t>Nather</a:t>
            </a:r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</a:p>
          <a:p>
            <a:r>
              <a:rPr lang="pl-PL" b="1" dirty="0" smtClean="0">
                <a:solidFill>
                  <a:schemeClr val="tx1"/>
                </a:solidFill>
                <a:latin typeface="Calibri" pitchFamily="34" charset="0"/>
              </a:rPr>
              <a:t>  ZEBRANIE NAUKOWO-SZKOLENIOWE PTS </a:t>
            </a:r>
          </a:p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Gdańsk, 17.10.2009</a:t>
            </a:r>
            <a:endParaRPr lang="pl-PL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051" name="Picture 3" descr="C:\Users\gosia\Desktop\skanowanie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143999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Calibri" pitchFamily="34" charset="0"/>
              </a:rPr>
              <a:t>Prof. dr hab. med. Tadeusz Korzon </a:t>
            </a:r>
            <a:br>
              <a:rPr lang="pl-PL" sz="3600" dirty="0" smtClean="0">
                <a:latin typeface="Calibri" pitchFamily="34" charset="0"/>
              </a:rPr>
            </a:br>
            <a:r>
              <a:rPr lang="pl-PL" sz="3200" dirty="0" smtClean="0">
                <a:solidFill>
                  <a:schemeClr val="bg1"/>
                </a:solidFill>
                <a:latin typeface="Calibri" pitchFamily="34" charset="0"/>
              </a:rPr>
              <a:t>z </a:t>
            </a:r>
            <a:r>
              <a:rPr lang="pl-PL" sz="3200" dirty="0" smtClean="0">
                <a:solidFill>
                  <a:schemeClr val="bg1"/>
                </a:solidFill>
                <a:latin typeface="Calibri" pitchFamily="34" charset="0"/>
              </a:rPr>
              <a:t>prof</a:t>
            </a:r>
            <a:r>
              <a:rPr lang="pl-PL" sz="32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pl-PL" sz="3200" dirty="0" smtClean="0">
                <a:solidFill>
                  <a:schemeClr val="bg1"/>
                </a:solidFill>
                <a:latin typeface="Calibri" pitchFamily="34" charset="0"/>
              </a:rPr>
              <a:t>Haliną Plewińską oraz asystentami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643051"/>
            <a:ext cx="8786874" cy="4572032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None/>
            </a:pPr>
            <a:endParaRPr lang="pl-PL" sz="2200" dirty="0">
              <a:latin typeface="Calibri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0" y="6215082"/>
            <a:ext cx="3143207" cy="642918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Dr n. med. Małgorzata </a:t>
            </a:r>
            <a:r>
              <a:rPr lang="pl-PL" dirty="0" err="1" smtClean="0">
                <a:solidFill>
                  <a:schemeClr val="tx1"/>
                </a:solidFill>
                <a:latin typeface="Calibri" pitchFamily="34" charset="0"/>
              </a:rPr>
              <a:t>Nather</a:t>
            </a:r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</a:p>
          <a:p>
            <a:r>
              <a:rPr lang="pl-PL" b="1" dirty="0" smtClean="0">
                <a:solidFill>
                  <a:schemeClr val="tx1"/>
                </a:solidFill>
                <a:latin typeface="Calibri" pitchFamily="34" charset="0"/>
              </a:rPr>
              <a:t>  ZEBRANIE NAUKOWO-SZKOLENIOWE PTS </a:t>
            </a:r>
          </a:p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Gdańsk, 17.10.2009</a:t>
            </a:r>
            <a:endParaRPr lang="pl-PL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3074" name="Picture 2" descr="C:\Users\gosia\Desktop\skanowanie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85861"/>
            <a:ext cx="9144001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Calibri" pitchFamily="34" charset="0"/>
              </a:rPr>
              <a:t>Prof. dr hab. med. Tadeusz Korzon </a:t>
            </a:r>
            <a:br>
              <a:rPr lang="pl-PL" sz="3600" dirty="0" smtClean="0">
                <a:latin typeface="Calibri" pitchFamily="34" charset="0"/>
              </a:rPr>
            </a:br>
            <a:r>
              <a:rPr lang="pl-PL" sz="3200" dirty="0" smtClean="0">
                <a:solidFill>
                  <a:schemeClr val="bg1"/>
                </a:solidFill>
                <a:latin typeface="Calibri" pitchFamily="34" charset="0"/>
              </a:rPr>
              <a:t>z asystentami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643051"/>
            <a:ext cx="8786874" cy="4572032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None/>
            </a:pPr>
            <a:endParaRPr lang="pl-PL" sz="2200" dirty="0">
              <a:latin typeface="Calibri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0" y="6215082"/>
            <a:ext cx="3143207" cy="642918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Dr n. med. Małgorzata </a:t>
            </a:r>
            <a:r>
              <a:rPr lang="pl-PL" dirty="0" err="1" smtClean="0">
                <a:solidFill>
                  <a:schemeClr val="tx1"/>
                </a:solidFill>
                <a:latin typeface="Calibri" pitchFamily="34" charset="0"/>
              </a:rPr>
              <a:t>Nather</a:t>
            </a:r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</a:p>
          <a:p>
            <a:r>
              <a:rPr lang="pl-PL" b="1" dirty="0" smtClean="0">
                <a:solidFill>
                  <a:schemeClr val="tx1"/>
                </a:solidFill>
                <a:latin typeface="Calibri" pitchFamily="34" charset="0"/>
              </a:rPr>
              <a:t>  ZEBRANIE NAUKOWO-SZKOLENIOWE PTS </a:t>
            </a:r>
          </a:p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Gdańsk, 17.10.2009</a:t>
            </a:r>
            <a:endParaRPr lang="pl-PL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27" name="Picture 3" descr="C:\Users\gosia\Desktop\skanowanie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Calibri" pitchFamily="34" charset="0"/>
              </a:rPr>
              <a:t>Lekarze </a:t>
            </a:r>
            <a:r>
              <a:rPr lang="pl-PL" sz="3200" dirty="0" smtClean="0">
                <a:solidFill>
                  <a:schemeClr val="bg1"/>
                </a:solidFill>
                <a:latin typeface="Calibri" pitchFamily="34" charset="0"/>
              </a:rPr>
              <a:t>zatrudnieni przez prof. Tadeusza Korzona </a:t>
            </a:r>
            <a:br>
              <a:rPr lang="pl-PL" sz="32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pl-PL" sz="3200" dirty="0" smtClean="0">
                <a:solidFill>
                  <a:schemeClr val="bg1"/>
                </a:solidFill>
                <a:latin typeface="Calibri" pitchFamily="34" charset="0"/>
              </a:rPr>
              <a:t>w Przychodni </a:t>
            </a:r>
            <a:r>
              <a:rPr lang="pl-PL" sz="3200" dirty="0" smtClean="0">
                <a:solidFill>
                  <a:schemeClr val="bg1"/>
                </a:solidFill>
                <a:latin typeface="Calibri" pitchFamily="34" charset="0"/>
              </a:rPr>
              <a:t>Chirurgii  </a:t>
            </a:r>
            <a:r>
              <a:rPr lang="pl-PL" sz="3200" dirty="0" smtClean="0">
                <a:solidFill>
                  <a:schemeClr val="bg1"/>
                </a:solidFill>
                <a:latin typeface="Calibri" pitchFamily="34" charset="0"/>
              </a:rPr>
              <a:t>Stomatologicznej AMG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643051"/>
            <a:ext cx="8786874" cy="4572032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None/>
            </a:pPr>
            <a:endParaRPr lang="pl-PL" sz="2200" dirty="0">
              <a:latin typeface="Calibri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0" y="6215082"/>
            <a:ext cx="3143207" cy="642918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Dr n. med. Małgorzata </a:t>
            </a:r>
            <a:r>
              <a:rPr lang="pl-PL" dirty="0" err="1" smtClean="0">
                <a:solidFill>
                  <a:schemeClr val="tx1"/>
                </a:solidFill>
                <a:latin typeface="Calibri" pitchFamily="34" charset="0"/>
              </a:rPr>
              <a:t>Nather</a:t>
            </a:r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</a:p>
          <a:p>
            <a:r>
              <a:rPr lang="pl-PL" b="1" dirty="0" smtClean="0">
                <a:solidFill>
                  <a:schemeClr val="tx1"/>
                </a:solidFill>
                <a:latin typeface="Calibri" pitchFamily="34" charset="0"/>
              </a:rPr>
              <a:t>  ZEBRANIE NAUKOWO-SZKOLENIOWE PTS </a:t>
            </a:r>
          </a:p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Gdańsk, 17.10.2009</a:t>
            </a:r>
            <a:endParaRPr lang="pl-PL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098" name="Picture 2" descr="C:\Users\gosia\Desktop\skanowanie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36"/>
          </a:xfrm>
        </p:spPr>
        <p:txBody>
          <a:bodyPr>
            <a:normAutofit fontScale="90000"/>
          </a:bodyPr>
          <a:lstStyle/>
          <a:p>
            <a:r>
              <a:rPr lang="pl-PL" sz="3600" dirty="0" smtClean="0">
                <a:solidFill>
                  <a:schemeClr val="bg1"/>
                </a:solidFill>
                <a:latin typeface="Calibri" pitchFamily="34" charset="0"/>
              </a:rPr>
              <a:t>Wielcy obecni i nieobecni… </a:t>
            </a:r>
            <a:r>
              <a:rPr lang="pl-PL" sz="3600" dirty="0" smtClean="0">
                <a:latin typeface="Calibri" pitchFamily="34" charset="0"/>
              </a:rPr>
              <a:t/>
            </a:r>
            <a:br>
              <a:rPr lang="pl-PL" sz="3600" dirty="0" smtClean="0">
                <a:latin typeface="Calibri" pitchFamily="34" charset="0"/>
              </a:rPr>
            </a:br>
            <a:endParaRPr lang="pl-PL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643051"/>
            <a:ext cx="8358246" cy="4572032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None/>
            </a:pPr>
            <a:endParaRPr lang="pl-PL" sz="2200" dirty="0">
              <a:latin typeface="Calibri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0" y="6215082"/>
            <a:ext cx="3143207" cy="642918"/>
          </a:xfrm>
        </p:spPr>
        <p:txBody>
          <a:bodyPr/>
          <a:lstStyle/>
          <a:p>
            <a:endParaRPr lang="pl-PL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122" name="Picture 2" descr="C:\Users\gosia\Desktop\skanowanie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bg1">
                    <a:lumMod val="95000"/>
                  </a:schemeClr>
                </a:solidFill>
              </a:rPr>
              <a:t>Dziękuję Państwu </a:t>
            </a:r>
            <a:r>
              <a:rPr lang="pl-PL" sz="3200" smtClean="0">
                <a:solidFill>
                  <a:schemeClr val="bg1">
                    <a:lumMod val="95000"/>
                  </a:schemeClr>
                </a:solidFill>
              </a:rPr>
              <a:t>za uwagę</a:t>
            </a:r>
            <a:endParaRPr lang="pl-PL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0" y="6215082"/>
            <a:ext cx="3143207" cy="642918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Dr n. med. Małgorzata </a:t>
            </a:r>
            <a:r>
              <a:rPr lang="pl-PL" dirty="0" err="1" smtClean="0">
                <a:solidFill>
                  <a:schemeClr val="tx1"/>
                </a:solidFill>
                <a:latin typeface="Calibri" pitchFamily="34" charset="0"/>
              </a:rPr>
              <a:t>Nather</a:t>
            </a:r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</a:p>
          <a:p>
            <a:r>
              <a:rPr lang="pl-PL" b="1" dirty="0" smtClean="0">
                <a:solidFill>
                  <a:schemeClr val="tx1"/>
                </a:solidFill>
                <a:latin typeface="Calibri" pitchFamily="34" charset="0"/>
              </a:rPr>
              <a:t>  ZEBRANIE NAUKOWO-SZKOLENIOWE PTS </a:t>
            </a:r>
          </a:p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Gdańsk, 17.10.2009</a:t>
            </a:r>
            <a:endParaRPr lang="pl-PL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" name="Picture 4" descr="dar pomorz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785926"/>
            <a:ext cx="4286280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01850"/>
          </a:xfrm>
        </p:spPr>
        <p:txBody>
          <a:bodyPr>
            <a:noAutofit/>
          </a:bodyPr>
          <a:lstStyle/>
          <a:p>
            <a:r>
              <a:rPr lang="pl-PL" sz="3600" dirty="0" smtClean="0">
                <a:latin typeface="Calibri" pitchFamily="34" charset="0"/>
              </a:rPr>
              <a:t>Prof. dr hab. med. Tadeusz Korzon </a:t>
            </a:r>
            <a:br>
              <a:rPr lang="pl-PL" sz="3600" dirty="0" smtClean="0">
                <a:latin typeface="Calibri" pitchFamily="34" charset="0"/>
              </a:rPr>
            </a:br>
            <a:r>
              <a:rPr lang="pl-PL" sz="32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Kilka faktów z życiorysu</a:t>
            </a:r>
            <a:endParaRPr lang="pl-PL" sz="3200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214282" y="1643050"/>
            <a:ext cx="8715436" cy="4572031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576072" indent="-457200"/>
            <a:r>
              <a:rPr lang="pl-PL" sz="2200" dirty="0" smtClean="0">
                <a:latin typeface="Calibri" pitchFamily="34" charset="0"/>
              </a:rPr>
              <a:t>Tadeusz Korzon urodził się 15 czerwca 1928 roku  w Warszawie</a:t>
            </a:r>
          </a:p>
          <a:p>
            <a:pPr marL="576072" indent="-457200">
              <a:spcAft>
                <a:spcPts val="600"/>
              </a:spcAft>
              <a:buNone/>
            </a:pPr>
            <a:r>
              <a:rPr lang="pl-PL" sz="2200" dirty="0" smtClean="0">
                <a:latin typeface="Calibri" pitchFamily="34" charset="0"/>
              </a:rPr>
              <a:t>	jako drugie dziecko w rodzinie Stefanii i Edwarda Korzonów</a:t>
            </a:r>
          </a:p>
          <a:p>
            <a:pPr marL="576072" indent="-457200">
              <a:spcAft>
                <a:spcPts val="600"/>
              </a:spcAft>
            </a:pPr>
            <a:r>
              <a:rPr lang="pl-PL" sz="2200" dirty="0" smtClean="0">
                <a:latin typeface="Calibri" pitchFamily="34" charset="0"/>
              </a:rPr>
              <a:t>ojciec – lekarz internista, pracował w jednym z warszawskich szpitali, matka zajmowała wychowaniem dzieci oraz prowadzeniem domu</a:t>
            </a:r>
          </a:p>
          <a:p>
            <a:pPr marL="576072" indent="-457200">
              <a:spcAft>
                <a:spcPts val="600"/>
              </a:spcAft>
            </a:pPr>
            <a:r>
              <a:rPr lang="pl-PL" sz="2200" dirty="0" smtClean="0">
                <a:latin typeface="Calibri" pitchFamily="34" charset="0"/>
              </a:rPr>
              <a:t>w latach 1935 – 1939 Tadeusz ukończył 4 klasy szkoły podstawowej</a:t>
            </a:r>
          </a:p>
          <a:p>
            <a:pPr marL="576072" indent="-457200">
              <a:spcAft>
                <a:spcPts val="600"/>
              </a:spcAft>
            </a:pPr>
            <a:r>
              <a:rPr lang="pl-PL" sz="2200" dirty="0" smtClean="0">
                <a:latin typeface="Calibri" pitchFamily="34" charset="0"/>
              </a:rPr>
              <a:t>okres </a:t>
            </a:r>
            <a:r>
              <a:rPr lang="pl-PL" sz="2200" dirty="0" smtClean="0">
                <a:latin typeface="Calibri" pitchFamily="34" charset="0"/>
              </a:rPr>
              <a:t>okupacji:</a:t>
            </a:r>
            <a:endParaRPr lang="pl-PL" sz="2200" dirty="0" smtClean="0">
              <a:latin typeface="Calibri" pitchFamily="34" charset="0"/>
            </a:endParaRPr>
          </a:p>
          <a:p>
            <a:pPr marL="576072" indent="-457200">
              <a:buNone/>
            </a:pPr>
            <a:r>
              <a:rPr lang="pl-PL" sz="2200" dirty="0" smtClean="0">
                <a:latin typeface="Calibri" pitchFamily="34" charset="0"/>
              </a:rPr>
              <a:t>	- ucieczka w rodzinne strony przed okupantem</a:t>
            </a:r>
          </a:p>
          <a:p>
            <a:pPr marL="576072" indent="-457200">
              <a:buNone/>
            </a:pPr>
            <a:r>
              <a:rPr lang="pl-PL" sz="2200" dirty="0" smtClean="0">
                <a:latin typeface="Calibri" pitchFamily="34" charset="0"/>
              </a:rPr>
              <a:t>	- zaginięcie ojca</a:t>
            </a:r>
          </a:p>
          <a:p>
            <a:pPr marL="576072" indent="-457200">
              <a:buNone/>
            </a:pPr>
            <a:r>
              <a:rPr lang="pl-PL" sz="2200" dirty="0" smtClean="0">
                <a:latin typeface="Calibri" pitchFamily="34" charset="0"/>
              </a:rPr>
              <a:t>	- tułaczka matki </a:t>
            </a:r>
            <a:r>
              <a:rPr lang="pl-PL" sz="2200" dirty="0" smtClean="0">
                <a:latin typeface="Calibri" pitchFamily="34" charset="0"/>
              </a:rPr>
              <a:t>z małoletnimi </a:t>
            </a:r>
            <a:r>
              <a:rPr lang="pl-PL" sz="2200" dirty="0" smtClean="0">
                <a:latin typeface="Calibri" pitchFamily="34" charset="0"/>
              </a:rPr>
              <a:t>synami po zaanektowanych </a:t>
            </a:r>
            <a:r>
              <a:rPr lang="pl-PL" sz="2200" dirty="0" smtClean="0">
                <a:latin typeface="Calibri" pitchFamily="34" charset="0"/>
              </a:rPr>
              <a:t>przez</a:t>
            </a:r>
          </a:p>
          <a:p>
            <a:pPr marL="576072" indent="-457200">
              <a:buNone/>
            </a:pPr>
            <a:r>
              <a:rPr lang="pl-PL" sz="2200" dirty="0" smtClean="0">
                <a:latin typeface="Calibri" pitchFamily="34" charset="0"/>
              </a:rPr>
              <a:t> </a:t>
            </a:r>
            <a:r>
              <a:rPr lang="pl-PL" sz="2200" dirty="0" smtClean="0">
                <a:latin typeface="Calibri" pitchFamily="34" charset="0"/>
              </a:rPr>
              <a:t>        </a:t>
            </a:r>
            <a:r>
              <a:rPr lang="pl-PL" sz="2200" dirty="0" smtClean="0">
                <a:latin typeface="Calibri" pitchFamily="34" charset="0"/>
              </a:rPr>
              <a:t> sowietów kresach (Równe</a:t>
            </a:r>
            <a:r>
              <a:rPr lang="pl-PL" sz="2200" dirty="0" smtClean="0">
                <a:latin typeface="Calibri" pitchFamily="34" charset="0"/>
              </a:rPr>
              <a:t>, Lwów</a:t>
            </a:r>
            <a:r>
              <a:rPr lang="pl-PL" sz="2200" dirty="0" smtClean="0">
                <a:latin typeface="Calibri" pitchFamily="34" charset="0"/>
              </a:rPr>
              <a:t>, </a:t>
            </a:r>
            <a:r>
              <a:rPr lang="pl-PL" sz="2200" dirty="0" err="1" smtClean="0">
                <a:latin typeface="Calibri" pitchFamily="34" charset="0"/>
              </a:rPr>
              <a:t>Kiwerce</a:t>
            </a:r>
            <a:r>
              <a:rPr lang="pl-PL" sz="2200" dirty="0" smtClean="0">
                <a:latin typeface="Calibri" pitchFamily="34" charset="0"/>
              </a:rPr>
              <a:t>, Manasterz, </a:t>
            </a:r>
            <a:r>
              <a:rPr lang="pl-PL" sz="2200" dirty="0" smtClean="0">
                <a:latin typeface="Calibri" pitchFamily="34" charset="0"/>
              </a:rPr>
              <a:t>Przeworsk)</a:t>
            </a:r>
            <a:endParaRPr lang="pl-PL" sz="2200" dirty="0" smtClean="0">
              <a:latin typeface="Calibri" pitchFamily="34" charset="0"/>
            </a:endParaRPr>
          </a:p>
          <a:p>
            <a:pPr marL="576072" indent="-457200">
              <a:buNone/>
            </a:pPr>
            <a:r>
              <a:rPr lang="pl-PL" sz="2200" dirty="0" smtClean="0">
                <a:latin typeface="Calibri" pitchFamily="34" charset="0"/>
              </a:rPr>
              <a:t>	- walka o przetrwanie  (od 12 </a:t>
            </a:r>
            <a:r>
              <a:rPr lang="pl-PL" sz="2200" dirty="0" err="1" smtClean="0">
                <a:latin typeface="Calibri" pitchFamily="34" charset="0"/>
              </a:rPr>
              <a:t>r.ż</a:t>
            </a:r>
            <a:r>
              <a:rPr lang="pl-PL" sz="2200" dirty="0" smtClean="0">
                <a:latin typeface="Calibri" pitchFamily="34" charset="0"/>
              </a:rPr>
              <a:t>. do końca wojny Tadeusz </a:t>
            </a:r>
            <a:r>
              <a:rPr lang="pl-PL" sz="2200" dirty="0" smtClean="0">
                <a:latin typeface="Calibri" pitchFamily="34" charset="0"/>
              </a:rPr>
              <a:t>pracował</a:t>
            </a:r>
          </a:p>
          <a:p>
            <a:pPr marL="576072" indent="-457200">
              <a:buNone/>
            </a:pPr>
            <a:r>
              <a:rPr lang="pl-PL" sz="2200" dirty="0" smtClean="0">
                <a:latin typeface="Calibri" pitchFamily="34" charset="0"/>
              </a:rPr>
              <a:t> </a:t>
            </a:r>
            <a:r>
              <a:rPr lang="pl-PL" sz="2200" dirty="0" smtClean="0">
                <a:latin typeface="Calibri" pitchFamily="34" charset="0"/>
              </a:rPr>
              <a:t>        </a:t>
            </a:r>
            <a:r>
              <a:rPr lang="pl-PL" sz="2200" dirty="0" smtClean="0">
                <a:latin typeface="Calibri" pitchFamily="34" charset="0"/>
              </a:rPr>
              <a:t> jako gazeciarz</a:t>
            </a:r>
            <a:r>
              <a:rPr lang="pl-PL" sz="2200" dirty="0" smtClean="0">
                <a:latin typeface="Calibri" pitchFamily="34" charset="0"/>
              </a:rPr>
              <a:t>, sprzedawca, pomocnik </a:t>
            </a:r>
            <a:r>
              <a:rPr lang="pl-PL" sz="2200" dirty="0" smtClean="0">
                <a:latin typeface="Calibri" pitchFamily="34" charset="0"/>
              </a:rPr>
              <a:t>szofera </a:t>
            </a:r>
            <a:r>
              <a:rPr lang="pl-PL" sz="2200" dirty="0" smtClean="0">
                <a:latin typeface="Calibri" pitchFamily="34" charset="0"/>
              </a:rPr>
              <a:t>oraz robotnik rolny) </a:t>
            </a:r>
          </a:p>
          <a:p>
            <a:pPr marL="576072" indent="-457200">
              <a:buNone/>
            </a:pPr>
            <a:endParaRPr lang="pl-PL" sz="2200" dirty="0" smtClean="0">
              <a:latin typeface="Calibri" pitchFamily="34" charset="0"/>
            </a:endParaRPr>
          </a:p>
          <a:p>
            <a:pPr marL="576072" indent="-457200">
              <a:spcAft>
                <a:spcPts val="600"/>
              </a:spcAft>
            </a:pPr>
            <a:endParaRPr lang="pl-PL" sz="2400" dirty="0" smtClean="0">
              <a:latin typeface="Calibri" pitchFamily="34" charset="0"/>
            </a:endParaRPr>
          </a:p>
          <a:p>
            <a:pPr marL="576072" indent="-457200"/>
            <a:endParaRPr lang="pl-PL" sz="2400" dirty="0">
              <a:latin typeface="Calibri" pitchFamily="34" charset="0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" y="6215082"/>
            <a:ext cx="3000364" cy="642918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Dr n. med. Małgorzata </a:t>
            </a:r>
            <a:r>
              <a:rPr lang="pl-PL" dirty="0" err="1" smtClean="0">
                <a:solidFill>
                  <a:schemeClr val="tx1"/>
                </a:solidFill>
                <a:latin typeface="Calibri" pitchFamily="34" charset="0"/>
              </a:rPr>
              <a:t>Nather</a:t>
            </a:r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r>
              <a:rPr lang="pl-PL" b="1" dirty="0" smtClean="0">
                <a:solidFill>
                  <a:schemeClr val="tx1"/>
                </a:solidFill>
                <a:latin typeface="Calibri" pitchFamily="34" charset="0"/>
              </a:rPr>
              <a:t>ZEBRANIE NAUKOWO-SZKOLENIOWE PTS  </a:t>
            </a:r>
          </a:p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Gdańsk, 17.10.2009</a:t>
            </a:r>
            <a:endParaRPr lang="pl-PL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01850"/>
          </a:xfrm>
        </p:spPr>
        <p:txBody>
          <a:bodyPr>
            <a:noAutofit/>
          </a:bodyPr>
          <a:lstStyle/>
          <a:p>
            <a:r>
              <a:rPr lang="pl-PL" sz="3600" dirty="0" smtClean="0">
                <a:latin typeface="Calibri" pitchFamily="34" charset="0"/>
              </a:rPr>
              <a:t>Prof. dr hab. med. Tadeusz Korzon </a:t>
            </a:r>
            <a:br>
              <a:rPr lang="pl-PL" sz="3600" dirty="0" smtClean="0">
                <a:latin typeface="Calibri" pitchFamily="34" charset="0"/>
              </a:rPr>
            </a:br>
            <a:r>
              <a:rPr lang="pl-PL" sz="32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Kilka faktów z życiorysu</a:t>
            </a:r>
            <a:endParaRPr lang="pl-PL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714488"/>
            <a:ext cx="8715436" cy="4500594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300"/>
              </a:spcAft>
            </a:pPr>
            <a:r>
              <a:rPr lang="pl-PL" sz="2200" dirty="0" smtClean="0">
                <a:latin typeface="Calibri" pitchFamily="34" charset="0"/>
              </a:rPr>
              <a:t>1946 - przyjazd rodziny  Korzonów do Łańcuta</a:t>
            </a:r>
          </a:p>
          <a:p>
            <a:pPr>
              <a:spcAft>
                <a:spcPts val="300"/>
              </a:spcAft>
            </a:pPr>
            <a:r>
              <a:rPr lang="pl-PL" sz="2200" dirty="0" smtClean="0">
                <a:latin typeface="Calibri" pitchFamily="34" charset="0"/>
              </a:rPr>
              <a:t>1946 </a:t>
            </a:r>
            <a:r>
              <a:rPr lang="pl-PL" sz="2200" dirty="0" smtClean="0">
                <a:latin typeface="Calibri" pitchFamily="34" charset="0"/>
              </a:rPr>
              <a:t>- 1948 </a:t>
            </a:r>
            <a:r>
              <a:rPr lang="pl-PL" sz="2200" dirty="0" smtClean="0">
                <a:latin typeface="Calibri" pitchFamily="34" charset="0"/>
              </a:rPr>
              <a:t>– edukacja licealna z równoczesną pracą zarobkową</a:t>
            </a:r>
          </a:p>
          <a:p>
            <a:pPr>
              <a:spcAft>
                <a:spcPts val="300"/>
              </a:spcAft>
            </a:pPr>
            <a:r>
              <a:rPr lang="pl-PL" sz="2200" dirty="0" smtClean="0">
                <a:latin typeface="Calibri" pitchFamily="34" charset="0"/>
              </a:rPr>
              <a:t>1948 - 1953 </a:t>
            </a:r>
            <a:r>
              <a:rPr lang="pl-PL" sz="2200" dirty="0" smtClean="0">
                <a:latin typeface="Calibri" pitchFamily="34" charset="0"/>
              </a:rPr>
              <a:t>– studia na Wydziale Stomatologicznym Uniwersytetu Łódzkiego  oraz kontynuacja pracy zarobkowej</a:t>
            </a:r>
          </a:p>
          <a:p>
            <a:pPr>
              <a:spcAft>
                <a:spcPts val="300"/>
              </a:spcAft>
            </a:pPr>
            <a:r>
              <a:rPr lang="pl-PL" sz="2200" dirty="0" smtClean="0">
                <a:latin typeface="Calibri" pitchFamily="34" charset="0"/>
              </a:rPr>
              <a:t>01.03.1952 – Prof. Alfred Meissner zatrudnia studenta Tadeusza Korzona na etacie nauczyciela akademickiego w Katedrze i Klinice  Chirurgii Stomatologicznej AM w Łodzi</a:t>
            </a:r>
          </a:p>
          <a:p>
            <a:pPr>
              <a:spcAft>
                <a:spcPts val="300"/>
              </a:spcAft>
            </a:pPr>
            <a:r>
              <a:rPr lang="pl-PL" sz="2200" dirty="0" smtClean="0">
                <a:latin typeface="Calibri" pitchFamily="34" charset="0"/>
              </a:rPr>
              <a:t>1952 -1969 lekarz dentysta Tadeusz Korzon przechodzi kolejno wszystkie szczeble kariery naukowo-zawodowej, począwszy od stanowiska młodszego asystenta, poprzez asystenta, starszego asystenta, </a:t>
            </a:r>
            <a:r>
              <a:rPr lang="pl-PL" sz="2200" dirty="0" smtClean="0">
                <a:latin typeface="Calibri" pitchFamily="34" charset="0"/>
              </a:rPr>
              <a:t>adiunkta, do </a:t>
            </a:r>
            <a:r>
              <a:rPr lang="pl-PL" sz="2200" dirty="0" smtClean="0">
                <a:latin typeface="Calibri" pitchFamily="34" charset="0"/>
              </a:rPr>
              <a:t>docenta etatowego</a:t>
            </a:r>
          </a:p>
          <a:p>
            <a:endParaRPr lang="pl-PL" sz="2200" dirty="0" smtClean="0">
              <a:latin typeface="Calibri" pitchFamily="34" charset="0"/>
            </a:endParaRPr>
          </a:p>
          <a:p>
            <a:endParaRPr lang="pl-PL" sz="2200" dirty="0" smtClean="0">
              <a:latin typeface="Calibri" pitchFamily="34" charset="0"/>
            </a:endParaRPr>
          </a:p>
          <a:p>
            <a:endParaRPr lang="pl-PL" sz="2200" dirty="0">
              <a:latin typeface="Calibri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" y="6286520"/>
            <a:ext cx="3000363" cy="57148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Dr n. med. Małgorzata </a:t>
            </a:r>
            <a:r>
              <a:rPr lang="pl-PL" dirty="0" err="1" smtClean="0">
                <a:solidFill>
                  <a:schemeClr val="tx1"/>
                </a:solidFill>
                <a:latin typeface="Calibri" pitchFamily="34" charset="0"/>
              </a:rPr>
              <a:t>Nather</a:t>
            </a:r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r>
              <a:rPr lang="pl-PL" b="1" dirty="0" smtClean="0">
                <a:solidFill>
                  <a:schemeClr val="tx1"/>
                </a:solidFill>
                <a:latin typeface="Calibri" pitchFamily="34" charset="0"/>
              </a:rPr>
              <a:t>ZEBRANIE NAUKOWO-SZKOLENIOWE PTS  </a:t>
            </a:r>
          </a:p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Gdańsk, 17.10.2009</a:t>
            </a:r>
            <a:endParaRPr lang="pl-PL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52728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pl-PL" sz="3600" dirty="0" smtClean="0">
                <a:latin typeface="Calibri" pitchFamily="34" charset="0"/>
              </a:rPr>
              <a:t>Prof. dr hab. med. Tadeusz Korzon </a:t>
            </a:r>
            <a:br>
              <a:rPr lang="pl-PL" sz="3600" dirty="0" smtClean="0">
                <a:latin typeface="Calibri" pitchFamily="34" charset="0"/>
              </a:rPr>
            </a:br>
            <a:r>
              <a:rPr lang="pl-PL" sz="32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Kilka faktów z życiorysu</a:t>
            </a:r>
            <a:endParaRPr lang="pl-PL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643051"/>
            <a:ext cx="8715436" cy="4572032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>
              <a:spcAft>
                <a:spcPts val="300"/>
              </a:spcAft>
            </a:pPr>
            <a:r>
              <a:rPr lang="pl-PL" sz="2200" dirty="0" smtClean="0">
                <a:latin typeface="Calibri" pitchFamily="34" charset="0"/>
              </a:rPr>
              <a:t>01.02.1969 doc. dr hab. Tadeusz Korzon  decyzją </a:t>
            </a:r>
            <a:r>
              <a:rPr lang="pl-PL" sz="2200" dirty="0" err="1" smtClean="0">
                <a:latin typeface="Calibri" pitchFamily="34" charset="0"/>
              </a:rPr>
              <a:t>MZiOS</a:t>
            </a:r>
            <a:r>
              <a:rPr lang="pl-PL" sz="2200" dirty="0" smtClean="0">
                <a:latin typeface="Calibri" pitchFamily="34" charset="0"/>
              </a:rPr>
              <a:t> zostaje przeniesiony służbowo do Gdańska - Wysoka Rada Wydziału Lekarskiego Akademii Medycznej przekazuje Mu stanowisko </a:t>
            </a:r>
            <a:r>
              <a:rPr lang="pl-PL" sz="2200" b="1" dirty="0" smtClean="0">
                <a:latin typeface="Calibri" pitchFamily="34" charset="0"/>
              </a:rPr>
              <a:t>Kierownika </a:t>
            </a:r>
            <a:r>
              <a:rPr lang="pl-PL" sz="2200" b="1" dirty="0" smtClean="0">
                <a:latin typeface="Calibri" pitchFamily="34" charset="0"/>
              </a:rPr>
              <a:t>Katedry i Kliniki Chirurgii Stomatologicznej</a:t>
            </a:r>
          </a:p>
          <a:p>
            <a:pPr>
              <a:spcAft>
                <a:spcPts val="300"/>
              </a:spcAft>
            </a:pPr>
            <a:r>
              <a:rPr lang="pl-PL" sz="2200" dirty="0" smtClean="0">
                <a:latin typeface="Calibri" pitchFamily="34" charset="0"/>
              </a:rPr>
              <a:t>1969 – 1970 </a:t>
            </a:r>
            <a:r>
              <a:rPr lang="pl-PL" sz="2200" dirty="0" smtClean="0">
                <a:latin typeface="Calibri" pitchFamily="34" charset="0"/>
              </a:rPr>
              <a:t>staraniem </a:t>
            </a:r>
            <a:r>
              <a:rPr lang="pl-PL" sz="2200" dirty="0" smtClean="0">
                <a:latin typeface="Calibri" pitchFamily="34" charset="0"/>
              </a:rPr>
              <a:t>doc. Tadeusza Korzona dochodzi do </a:t>
            </a:r>
            <a:r>
              <a:rPr lang="pl-PL" sz="2200" dirty="0" smtClean="0">
                <a:latin typeface="Calibri" pitchFamily="34" charset="0"/>
              </a:rPr>
              <a:t>przekształcenia </a:t>
            </a:r>
            <a:r>
              <a:rPr lang="pl-PL" sz="2200" dirty="0" smtClean="0">
                <a:latin typeface="Calibri" pitchFamily="34" charset="0"/>
              </a:rPr>
              <a:t>jednostki w </a:t>
            </a:r>
            <a:r>
              <a:rPr lang="pl-PL" sz="2200" b="1" dirty="0" smtClean="0">
                <a:latin typeface="Calibri" pitchFamily="34" charset="0"/>
              </a:rPr>
              <a:t>Klinikę Chirurgii Szczękowo-Twarzowej </a:t>
            </a:r>
          </a:p>
          <a:p>
            <a:pPr>
              <a:spcAft>
                <a:spcPts val="300"/>
              </a:spcAft>
            </a:pPr>
            <a:r>
              <a:rPr lang="pl-PL" sz="2200" dirty="0" smtClean="0">
                <a:latin typeface="Calibri" pitchFamily="34" charset="0"/>
              </a:rPr>
              <a:t>1971 </a:t>
            </a:r>
            <a:r>
              <a:rPr lang="pl-PL" sz="2200" dirty="0" smtClean="0">
                <a:latin typeface="Calibri" pitchFamily="34" charset="0"/>
              </a:rPr>
              <a:t>- 1998  następuje intensywny rozwój </a:t>
            </a:r>
            <a:r>
              <a:rPr lang="pl-PL" sz="2200" dirty="0" smtClean="0">
                <a:latin typeface="Calibri" pitchFamily="34" charset="0"/>
              </a:rPr>
              <a:t>Kliniki (utworzenie 2 oddziałów klinicznych oraz </a:t>
            </a:r>
            <a:r>
              <a:rPr lang="pl-PL" sz="2200" dirty="0" smtClean="0">
                <a:latin typeface="Calibri" pitchFamily="34" charset="0"/>
              </a:rPr>
              <a:t>3 </a:t>
            </a:r>
            <a:r>
              <a:rPr lang="pl-PL" sz="2200" dirty="0" smtClean="0">
                <a:latin typeface="Calibri" pitchFamily="34" charset="0"/>
              </a:rPr>
              <a:t>ambulatoriów, zorganizowanie i wyposażenie własnych 2 sal operacyjnych,  zwiększenie bazy łóżkowej do 45 łóżek, wyodrębnienie własnej pracowni techniki dentystycznej, biblioteki oraz pracowni </a:t>
            </a:r>
            <a:r>
              <a:rPr lang="pl-PL" sz="2200" dirty="0" smtClean="0">
                <a:latin typeface="Calibri" pitchFamily="34" charset="0"/>
              </a:rPr>
              <a:t>fotograficznej</a:t>
            </a:r>
            <a:r>
              <a:rPr lang="pl-PL" sz="2200" dirty="0" smtClean="0">
                <a:latin typeface="Calibri" pitchFamily="34" charset="0"/>
              </a:rPr>
              <a:t>)</a:t>
            </a:r>
          </a:p>
          <a:p>
            <a:pPr>
              <a:spcAft>
                <a:spcPts val="300"/>
              </a:spcAft>
            </a:pPr>
            <a:r>
              <a:rPr lang="pl-PL" sz="2200" dirty="0" smtClean="0">
                <a:latin typeface="Calibri" pitchFamily="34" charset="0"/>
              </a:rPr>
              <a:t>w  </a:t>
            </a:r>
            <a:r>
              <a:rPr lang="pl-PL" sz="2200" dirty="0" smtClean="0">
                <a:latin typeface="Calibri" pitchFamily="34" charset="0"/>
              </a:rPr>
              <a:t>tym </a:t>
            </a:r>
            <a:r>
              <a:rPr lang="pl-PL" sz="2200" dirty="0" smtClean="0">
                <a:latin typeface="Calibri" pitchFamily="34" charset="0"/>
              </a:rPr>
              <a:t>okresie rodzinę </a:t>
            </a:r>
            <a:r>
              <a:rPr lang="pl-PL" sz="2200" dirty="0" smtClean="0">
                <a:latin typeface="Calibri" pitchFamily="34" charset="0"/>
              </a:rPr>
              <a:t>Pana Profesora Korzona stanowią: matka, żona Krystyna (lekarz dentysta), córka Elżbieta i 2 synów (jedyny brat </a:t>
            </a:r>
            <a:r>
              <a:rPr lang="pl-PL" sz="2200" dirty="0" smtClean="0">
                <a:latin typeface="Calibri" pitchFamily="34" charset="0"/>
              </a:rPr>
              <a:t>– lekarz</a:t>
            </a:r>
            <a:r>
              <a:rPr lang="pl-PL" sz="2200" dirty="0" smtClean="0">
                <a:latin typeface="Calibri" pitchFamily="34" charset="0"/>
              </a:rPr>
              <a:t>, zmarł w wieku 30 lat)</a:t>
            </a:r>
          </a:p>
          <a:p>
            <a:pPr>
              <a:spcAft>
                <a:spcPts val="300"/>
              </a:spcAft>
            </a:pPr>
            <a:r>
              <a:rPr lang="pl-PL" sz="2200" dirty="0" smtClean="0">
                <a:latin typeface="Calibri" pitchFamily="34" charset="0"/>
              </a:rPr>
              <a:t>Profesor zamieszkuje w bezpośrednim sąsiedztwie  szpitala klinicznego, </a:t>
            </a:r>
          </a:p>
          <a:p>
            <a:pPr>
              <a:spcAft>
                <a:spcPts val="300"/>
              </a:spcAft>
              <a:buNone/>
            </a:pPr>
            <a:r>
              <a:rPr lang="pl-PL" sz="2200" dirty="0" smtClean="0">
                <a:latin typeface="Calibri" pitchFamily="34" charset="0"/>
              </a:rPr>
              <a:t>	w przedwojennej willi przy ul. Tuwima, którą dzieli z rodziną Prof. Olgierda Narkiewicza</a:t>
            </a:r>
          </a:p>
          <a:p>
            <a:pPr>
              <a:spcAft>
                <a:spcPts val="300"/>
              </a:spcAft>
            </a:pPr>
            <a:endParaRPr lang="pl-PL" sz="2200" dirty="0" smtClean="0">
              <a:latin typeface="Calibri" pitchFamily="34" charset="0"/>
            </a:endParaRPr>
          </a:p>
          <a:p>
            <a:endParaRPr lang="pl-PL" sz="2200" dirty="0" smtClean="0">
              <a:latin typeface="Calibri" pitchFamily="34" charset="0"/>
            </a:endParaRPr>
          </a:p>
          <a:p>
            <a:endParaRPr lang="pl-PL" sz="2200" dirty="0" smtClean="0">
              <a:latin typeface="Calibri" pitchFamily="34" charset="0"/>
            </a:endParaRP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" y="6215082"/>
            <a:ext cx="2786049" cy="642918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Dr n. med. Małgorzata </a:t>
            </a:r>
            <a:r>
              <a:rPr lang="pl-PL" dirty="0" err="1" smtClean="0">
                <a:solidFill>
                  <a:schemeClr val="tx1"/>
                </a:solidFill>
                <a:latin typeface="Calibri" pitchFamily="34" charset="0"/>
              </a:rPr>
              <a:t>Nather</a:t>
            </a:r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</a:p>
          <a:p>
            <a:r>
              <a:rPr lang="pl-PL" b="1" dirty="0" smtClean="0">
                <a:solidFill>
                  <a:schemeClr val="tx1"/>
                </a:solidFill>
                <a:latin typeface="Calibri" pitchFamily="34" charset="0"/>
              </a:rPr>
              <a:t>ZEBRANIE NAUKOWO-SZKOLENIOWE PTS </a:t>
            </a:r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Gdańsk, 17.10.2009</a:t>
            </a:r>
            <a:endParaRPr lang="pl-PL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Calibri" pitchFamily="34" charset="0"/>
              </a:rPr>
              <a:t>Prof. dr hab. med. Tadeusz Korzon </a:t>
            </a:r>
            <a:br>
              <a:rPr lang="pl-PL" sz="3600" dirty="0" smtClean="0">
                <a:latin typeface="Calibri" pitchFamily="34" charset="0"/>
              </a:rPr>
            </a:br>
            <a:r>
              <a:rPr lang="pl-PL" sz="32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Doświadczenie zawodowe</a:t>
            </a:r>
            <a:endParaRPr lang="pl-PL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643051"/>
            <a:ext cx="8786874" cy="4572032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>
                <a:latin typeface="Calibri" pitchFamily="34" charset="0"/>
              </a:rPr>
              <a:t>     </a:t>
            </a:r>
          </a:p>
          <a:p>
            <a:pPr>
              <a:buNone/>
            </a:pPr>
            <a:r>
              <a:rPr lang="pl-PL" sz="2700" dirty="0" smtClean="0">
                <a:latin typeface="Calibri" pitchFamily="34" charset="0"/>
              </a:rPr>
              <a:t>Przez </a:t>
            </a:r>
            <a:r>
              <a:rPr lang="pl-PL" sz="2700" dirty="0" smtClean="0">
                <a:latin typeface="Calibri" pitchFamily="34" charset="0"/>
              </a:rPr>
              <a:t>pierwsze 17 lat, Prof. Korzon pracował  w Klinice </a:t>
            </a:r>
          </a:p>
          <a:p>
            <a:pPr>
              <a:buNone/>
            </a:pPr>
            <a:r>
              <a:rPr lang="pl-PL" sz="2700" dirty="0" smtClean="0">
                <a:latin typeface="Calibri" pitchFamily="34" charset="0"/>
              </a:rPr>
              <a:t>Chirurgii Szczękowo-Twarzowej AM w Łodzi pod kierunkiem </a:t>
            </a:r>
          </a:p>
          <a:p>
            <a:pPr>
              <a:buNone/>
            </a:pPr>
            <a:r>
              <a:rPr lang="pl-PL" sz="2700" dirty="0" smtClean="0">
                <a:latin typeface="Calibri" pitchFamily="34" charset="0"/>
              </a:rPr>
              <a:t>trzech kolejnych kierowników, którzy reprezentowali różne </a:t>
            </a:r>
          </a:p>
          <a:p>
            <a:pPr>
              <a:spcAft>
                <a:spcPts val="600"/>
              </a:spcAft>
              <a:buNone/>
            </a:pPr>
            <a:r>
              <a:rPr lang="pl-PL" sz="2700" dirty="0" smtClean="0">
                <a:latin typeface="Calibri" pitchFamily="34" charset="0"/>
              </a:rPr>
              <a:t>szkoły w chirurgii szczękowej i stomatologicznej. </a:t>
            </a:r>
          </a:p>
          <a:p>
            <a:pPr>
              <a:buNone/>
            </a:pPr>
            <a:r>
              <a:rPr lang="pl-PL" sz="2700" dirty="0" smtClean="0">
                <a:latin typeface="Calibri" pitchFamily="34" charset="0"/>
              </a:rPr>
              <a:t>Byli to kolejno: </a:t>
            </a:r>
          </a:p>
          <a:p>
            <a:pPr marL="576072" indent="-457200">
              <a:buNone/>
            </a:pPr>
            <a:r>
              <a:rPr lang="pl-PL" sz="2700" dirty="0" smtClean="0">
                <a:latin typeface="Calibri" pitchFamily="34" charset="0"/>
              </a:rPr>
              <a:t>1/ prof. dr Alfred Meissner </a:t>
            </a:r>
          </a:p>
          <a:p>
            <a:pPr marL="576072" indent="-457200">
              <a:buNone/>
            </a:pPr>
            <a:r>
              <a:rPr lang="pl-PL" sz="2700" dirty="0" smtClean="0">
                <a:latin typeface="Calibri" pitchFamily="34" charset="0"/>
              </a:rPr>
              <a:t>2/ prof. dr Franciszek Bohdanowicz </a:t>
            </a:r>
          </a:p>
          <a:p>
            <a:pPr marL="576072" indent="-457200">
              <a:buNone/>
            </a:pPr>
            <a:r>
              <a:rPr lang="pl-PL" sz="2700" dirty="0" smtClean="0">
                <a:latin typeface="Calibri" pitchFamily="34" charset="0"/>
              </a:rPr>
              <a:t>3/ prof. dr Janusz Bardach</a:t>
            </a:r>
          </a:p>
          <a:p>
            <a:pPr marL="576072" indent="-457200">
              <a:buNone/>
            </a:pPr>
            <a:endParaRPr lang="pl-PL" sz="2200" dirty="0" smtClean="0">
              <a:latin typeface="Calibri" pitchFamily="34" charset="0"/>
            </a:endParaRPr>
          </a:p>
          <a:p>
            <a:pPr marL="576072" indent="-457200">
              <a:buNone/>
            </a:pPr>
            <a:endParaRPr lang="pl-PL" sz="2200" dirty="0" smtClean="0">
              <a:latin typeface="Calibri" pitchFamily="34" charset="0"/>
            </a:endParaRPr>
          </a:p>
          <a:p>
            <a:pPr marL="576072" indent="-457200">
              <a:buNone/>
            </a:pPr>
            <a:endParaRPr lang="pl-PL" sz="2200" dirty="0">
              <a:latin typeface="Calibri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0" y="6215082"/>
            <a:ext cx="3143207" cy="642918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Dr n. med. Małgorzata </a:t>
            </a:r>
            <a:r>
              <a:rPr lang="pl-PL" dirty="0" err="1" smtClean="0">
                <a:solidFill>
                  <a:schemeClr val="tx1"/>
                </a:solidFill>
                <a:latin typeface="Calibri" pitchFamily="34" charset="0"/>
              </a:rPr>
              <a:t>Nather</a:t>
            </a:r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</a:p>
          <a:p>
            <a:r>
              <a:rPr lang="pl-PL" b="1" dirty="0" smtClean="0">
                <a:solidFill>
                  <a:schemeClr val="tx1"/>
                </a:solidFill>
                <a:latin typeface="Calibri" pitchFamily="34" charset="0"/>
              </a:rPr>
              <a:t>  ZEBRANIE NAUKOWO-SZKOLENIOWE PTS </a:t>
            </a:r>
          </a:p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Gdańsk, 17.10.2009</a:t>
            </a:r>
            <a:endParaRPr lang="pl-PL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Calibri" pitchFamily="34" charset="0"/>
              </a:rPr>
              <a:t>Prof. dr hab. med. Tadeusz Korzon </a:t>
            </a:r>
            <a:br>
              <a:rPr lang="pl-PL" sz="3600" dirty="0" smtClean="0">
                <a:latin typeface="Calibri" pitchFamily="34" charset="0"/>
              </a:rPr>
            </a:br>
            <a:r>
              <a:rPr lang="pl-PL" sz="32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Doświadczenie zawodowe</a:t>
            </a:r>
            <a:endParaRPr lang="pl-PL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643051"/>
            <a:ext cx="8786874" cy="4572032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pl-PL" sz="2400" dirty="0" smtClean="0">
                <a:latin typeface="Calibri" pitchFamily="34" charset="0"/>
              </a:rPr>
              <a:t>1958 – II stopień specjalizacji z chirurgii szczękowej</a:t>
            </a:r>
          </a:p>
          <a:p>
            <a:pPr>
              <a:spcAft>
                <a:spcPts val="300"/>
              </a:spcAft>
            </a:pPr>
            <a:r>
              <a:rPr lang="pl-PL" sz="2400" dirty="0" smtClean="0">
                <a:latin typeface="Calibri" pitchFamily="34" charset="0"/>
              </a:rPr>
              <a:t>1974 – II stopień specjalizacji z chirurgii stomatologicznej</a:t>
            </a:r>
          </a:p>
          <a:p>
            <a:pPr>
              <a:spcAft>
                <a:spcPts val="300"/>
              </a:spcAft>
            </a:pPr>
            <a:r>
              <a:rPr lang="pl-PL" sz="2400" dirty="0" smtClean="0">
                <a:latin typeface="Calibri" pitchFamily="34" charset="0"/>
              </a:rPr>
              <a:t>21 pobytów szkoleniowych i naukowych w 10 zagranicznych ośrodkach chirurgii szczękowo-twarzowej i stomatologicznej, onkologii i chirurgii plastycznej  (były to m.in.:  Moskiewski Instytut Medyczno-Stomatologiczny, Klinika Chirurgii Szczękowej CDL w Schwerinie, Klinika Chirurgii Szczękowo-Twarzowej UH                w Bremie, I Leningradzki Instytut  Medyczny, Klinika Nowotworów Głowy i Szyi Instytutu Eksperymentalnej i Klinicznej Onkologii                w Moskwie)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0" y="6215082"/>
            <a:ext cx="3143207" cy="642918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Dr n. med. Małgorzata </a:t>
            </a:r>
            <a:r>
              <a:rPr lang="pl-PL" dirty="0" err="1" smtClean="0">
                <a:solidFill>
                  <a:schemeClr val="tx1"/>
                </a:solidFill>
                <a:latin typeface="Calibri" pitchFamily="34" charset="0"/>
              </a:rPr>
              <a:t>Nather</a:t>
            </a:r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</a:p>
          <a:p>
            <a:r>
              <a:rPr lang="pl-PL" b="1" dirty="0" smtClean="0">
                <a:solidFill>
                  <a:schemeClr val="tx1"/>
                </a:solidFill>
                <a:latin typeface="Calibri" pitchFamily="34" charset="0"/>
              </a:rPr>
              <a:t>  ZEBRANIE NAUKOWO-SZKOLENIOWE PTS </a:t>
            </a:r>
          </a:p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Gdańsk, 17.10.2009</a:t>
            </a:r>
            <a:endParaRPr lang="pl-PL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Calibri" pitchFamily="34" charset="0"/>
              </a:rPr>
              <a:t>Prof. dr hab. med. Tadeusz Korzon </a:t>
            </a:r>
            <a:br>
              <a:rPr lang="pl-PL" sz="3600" dirty="0" smtClean="0">
                <a:latin typeface="Calibri" pitchFamily="34" charset="0"/>
              </a:rPr>
            </a:br>
            <a:r>
              <a:rPr lang="pl-PL" sz="32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Działalność naukowa</a:t>
            </a:r>
            <a:endParaRPr lang="pl-PL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643051"/>
            <a:ext cx="8786874" cy="4572032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pl-PL" sz="2200" dirty="0" smtClean="0">
                <a:latin typeface="Calibri" pitchFamily="34" charset="0"/>
              </a:rPr>
              <a:t>1961 – uzyskanie stopnia naukowego doktora na podstawie rozprawy „</a:t>
            </a:r>
            <a:r>
              <a:rPr lang="pl-PL" sz="2200" i="1" dirty="0" smtClean="0">
                <a:latin typeface="Calibri" pitchFamily="34" charset="0"/>
              </a:rPr>
              <a:t>Zespołowe złamania jarzmowo- szczękowe</a:t>
            </a:r>
            <a:r>
              <a:rPr lang="pl-PL" sz="2200" dirty="0" smtClean="0">
                <a:latin typeface="Calibri" pitchFamily="34" charset="0"/>
              </a:rPr>
              <a:t>”</a:t>
            </a:r>
          </a:p>
          <a:p>
            <a:pPr>
              <a:spcBef>
                <a:spcPts val="300"/>
              </a:spcBef>
            </a:pPr>
            <a:r>
              <a:rPr lang="pl-PL" sz="2200" dirty="0" smtClean="0">
                <a:latin typeface="Calibri" pitchFamily="34" charset="0"/>
              </a:rPr>
              <a:t>1966 – prowadzone badania naukowe oraz napisana praca habilitacyjna pt.: „</a:t>
            </a:r>
            <a:r>
              <a:rPr lang="pl-PL" sz="2200" i="1" dirty="0" smtClean="0">
                <a:latin typeface="Calibri" pitchFamily="34" charset="0"/>
              </a:rPr>
              <a:t>Zagadnienia celowości chirurgicznego leczenia złamań wyrostka kłykciowego żuchwy w świetle badań klinicznych i doświadczalnych</a:t>
            </a:r>
            <a:r>
              <a:rPr lang="pl-PL" sz="2200" dirty="0" smtClean="0">
                <a:latin typeface="Calibri" pitchFamily="34" charset="0"/>
              </a:rPr>
              <a:t>”, zostają uwieńczone otrzymaniem stopnia naukowego doktora habilitowanego</a:t>
            </a:r>
          </a:p>
          <a:p>
            <a:pPr>
              <a:spcBef>
                <a:spcPts val="300"/>
              </a:spcBef>
            </a:pPr>
            <a:r>
              <a:rPr lang="pl-PL" sz="2200" dirty="0" smtClean="0">
                <a:latin typeface="Calibri" pitchFamily="34" charset="0"/>
              </a:rPr>
              <a:t>Ponad 120 opublikowanych prac naukowych</a:t>
            </a:r>
          </a:p>
          <a:p>
            <a:pPr>
              <a:spcBef>
                <a:spcPts val="300"/>
              </a:spcBef>
            </a:pPr>
            <a:r>
              <a:rPr lang="pl-PL" sz="2200" dirty="0" smtClean="0">
                <a:latin typeface="Calibri" pitchFamily="34" charset="0"/>
              </a:rPr>
              <a:t>Wydana monografia „</a:t>
            </a:r>
            <a:r>
              <a:rPr lang="pl-PL" sz="2200" i="1" dirty="0" smtClean="0">
                <a:latin typeface="Calibri" pitchFamily="34" charset="0"/>
              </a:rPr>
              <a:t>Urazy szczęk i twarzy</a:t>
            </a:r>
            <a:r>
              <a:rPr lang="pl-PL" sz="2200" dirty="0" smtClean="0">
                <a:latin typeface="Calibri" pitchFamily="34" charset="0"/>
              </a:rPr>
              <a:t>”</a:t>
            </a:r>
          </a:p>
          <a:p>
            <a:pPr>
              <a:spcBef>
                <a:spcPts val="300"/>
              </a:spcBef>
            </a:pPr>
            <a:r>
              <a:rPr lang="pl-PL" sz="2200" dirty="0" smtClean="0">
                <a:latin typeface="Calibri" pitchFamily="34" charset="0"/>
              </a:rPr>
              <a:t>Współautorstwo w książce „</a:t>
            </a:r>
            <a:r>
              <a:rPr lang="pl-PL" sz="2200" i="1" dirty="0" smtClean="0">
                <a:latin typeface="Calibri" pitchFamily="34" charset="0"/>
              </a:rPr>
              <a:t>Traumatologia szczęk i twarzy</a:t>
            </a:r>
            <a:r>
              <a:rPr lang="pl-PL" sz="2200" dirty="0" smtClean="0">
                <a:latin typeface="Calibri" pitchFamily="34" charset="0"/>
              </a:rPr>
              <a:t>” pod redakcją prof. </a:t>
            </a:r>
            <a:r>
              <a:rPr lang="pl-PL" sz="2200" dirty="0" smtClean="0">
                <a:latin typeface="Calibri" pitchFamily="34" charset="0"/>
              </a:rPr>
              <a:t>Stefana </a:t>
            </a:r>
            <a:r>
              <a:rPr lang="pl-PL" sz="2200" dirty="0" smtClean="0">
                <a:latin typeface="Calibri" pitchFamily="34" charset="0"/>
              </a:rPr>
              <a:t>Fliegera oraz w książce „</a:t>
            </a:r>
            <a:r>
              <a:rPr lang="pl-PL" sz="2200" i="1" dirty="0" smtClean="0">
                <a:latin typeface="Calibri" pitchFamily="34" charset="0"/>
              </a:rPr>
              <a:t>Chirurgia szczękowo- twarzowa” </a:t>
            </a:r>
            <a:r>
              <a:rPr lang="pl-PL" sz="2200" dirty="0" smtClean="0">
                <a:latin typeface="Calibri" pitchFamily="34" charset="0"/>
              </a:rPr>
              <a:t>pod redakcją prof. </a:t>
            </a:r>
            <a:r>
              <a:rPr lang="pl-PL" sz="2200" dirty="0" smtClean="0">
                <a:latin typeface="Calibri" pitchFamily="34" charset="0"/>
              </a:rPr>
              <a:t>Leszka </a:t>
            </a:r>
            <a:r>
              <a:rPr lang="pl-PL" sz="2200" dirty="0" err="1" smtClean="0">
                <a:latin typeface="Calibri" pitchFamily="34" charset="0"/>
              </a:rPr>
              <a:t>Krysta</a:t>
            </a:r>
            <a:endParaRPr lang="pl-PL" sz="2200" dirty="0" smtClean="0"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endParaRPr lang="pl-PL" sz="2200" dirty="0">
              <a:latin typeface="Calibri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0" y="6215082"/>
            <a:ext cx="3143207" cy="642918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Dr n. med. Małgorzata </a:t>
            </a:r>
            <a:r>
              <a:rPr lang="pl-PL" dirty="0" err="1" smtClean="0">
                <a:solidFill>
                  <a:schemeClr val="tx1"/>
                </a:solidFill>
                <a:latin typeface="Calibri" pitchFamily="34" charset="0"/>
              </a:rPr>
              <a:t>Nather</a:t>
            </a:r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</a:p>
          <a:p>
            <a:r>
              <a:rPr lang="pl-PL" b="1" dirty="0" smtClean="0">
                <a:solidFill>
                  <a:schemeClr val="tx1"/>
                </a:solidFill>
                <a:latin typeface="Calibri" pitchFamily="34" charset="0"/>
              </a:rPr>
              <a:t>  ZEBRANIE NAUKOWO-SZKOLENIOWE PTS </a:t>
            </a:r>
          </a:p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Gdańsk, 17.10.2009</a:t>
            </a:r>
            <a:endParaRPr lang="pl-PL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latin typeface="Calibri" pitchFamily="34" charset="0"/>
              </a:rPr>
              <a:t>Prof. dr hab. med. Tadeusz Korzon </a:t>
            </a:r>
            <a:br>
              <a:rPr lang="pl-PL" sz="3600" dirty="0" smtClean="0">
                <a:latin typeface="Calibri" pitchFamily="34" charset="0"/>
              </a:rPr>
            </a:br>
            <a:r>
              <a:rPr lang="pl-PL" sz="3200" dirty="0" smtClean="0">
                <a:solidFill>
                  <a:schemeClr val="bg1"/>
                </a:solidFill>
                <a:latin typeface="Calibri" pitchFamily="34" charset="0"/>
              </a:rPr>
              <a:t>Główne kierunki zainteresowań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643051"/>
            <a:ext cx="8786874" cy="4572032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pPr marL="576072" indent="-457200">
              <a:spcAft>
                <a:spcPts val="300"/>
              </a:spcAft>
            </a:pPr>
            <a:r>
              <a:rPr lang="pl-PL" sz="2200" b="1" dirty="0" smtClean="0">
                <a:latin typeface="Calibri" pitchFamily="34" charset="0"/>
              </a:rPr>
              <a:t>Traumatologia części twarzowej czaszki</a:t>
            </a:r>
          </a:p>
          <a:p>
            <a:pPr marL="576072" indent="-457200">
              <a:spcAft>
                <a:spcPts val="300"/>
              </a:spcAft>
              <a:buNone/>
            </a:pPr>
            <a:endParaRPr lang="pl-PL" sz="2200" b="1" dirty="0" smtClean="0">
              <a:latin typeface="Calibri" pitchFamily="34" charset="0"/>
            </a:endParaRPr>
          </a:p>
          <a:p>
            <a:pPr marL="576072" indent="-457200">
              <a:buNone/>
            </a:pPr>
            <a:r>
              <a:rPr lang="pl-PL" sz="1900" dirty="0" smtClean="0">
                <a:latin typeface="Calibri" pitchFamily="34" charset="0"/>
              </a:rPr>
              <a:t>„</a:t>
            </a:r>
            <a:r>
              <a:rPr lang="pl-PL" sz="1900" i="1" dirty="0" smtClean="0">
                <a:latin typeface="Calibri" pitchFamily="34" charset="0"/>
              </a:rPr>
              <a:t>Prof. dr </a:t>
            </a:r>
            <a:r>
              <a:rPr lang="pl-PL" sz="1900" i="1" dirty="0" smtClean="0">
                <a:latin typeface="Calibri" pitchFamily="34" charset="0"/>
              </a:rPr>
              <a:t>T </a:t>
            </a:r>
            <a:r>
              <a:rPr lang="pl-PL" sz="1900" i="1" dirty="0" smtClean="0">
                <a:latin typeface="Calibri" pitchFamily="34" charset="0"/>
              </a:rPr>
              <a:t>Korzon jest wybitnym znawcą zagadnień traumatologii </a:t>
            </a:r>
            <a:r>
              <a:rPr lang="pl-PL" sz="1900" i="1" dirty="0" smtClean="0">
                <a:latin typeface="Calibri" pitchFamily="34" charset="0"/>
              </a:rPr>
              <a:t>szczękowo-twarzowej</a:t>
            </a:r>
            <a:r>
              <a:rPr lang="pl-PL" sz="1900" i="1" dirty="0" smtClean="0">
                <a:latin typeface="Calibri" pitchFamily="34" charset="0"/>
              </a:rPr>
              <a:t>, </a:t>
            </a:r>
            <a:endParaRPr lang="pl-PL" sz="1900" i="1" dirty="0" smtClean="0">
              <a:latin typeface="Calibri" pitchFamily="34" charset="0"/>
            </a:endParaRPr>
          </a:p>
          <a:p>
            <a:pPr marL="576072" indent="-457200">
              <a:buNone/>
            </a:pPr>
            <a:r>
              <a:rPr lang="pl-PL" sz="1900" i="1" dirty="0" smtClean="0">
                <a:latin typeface="Calibri" pitchFamily="34" charset="0"/>
              </a:rPr>
              <a:t>stworzył Gdańska Szkołę leczenia obrażeń części twarzowej czaszki, wykorzystując wyniki </a:t>
            </a:r>
          </a:p>
          <a:p>
            <a:pPr marL="576072" indent="-457200">
              <a:buNone/>
            </a:pPr>
            <a:r>
              <a:rPr lang="pl-PL" sz="1900" i="1" dirty="0" smtClean="0">
                <a:latin typeface="Calibri" pitchFamily="34" charset="0"/>
              </a:rPr>
              <a:t>własnych prac w praktyce  klinicznej”  - </a:t>
            </a:r>
            <a:r>
              <a:rPr lang="pl-PL" sz="1900" dirty="0" smtClean="0">
                <a:latin typeface="Calibri" pitchFamily="34" charset="0"/>
              </a:rPr>
              <a:t>prof. Grażyna Jarząb</a:t>
            </a:r>
          </a:p>
          <a:p>
            <a:pPr marL="576072" indent="-457200">
              <a:buNone/>
            </a:pPr>
            <a:endParaRPr lang="pl-PL" sz="1900" dirty="0" smtClean="0">
              <a:latin typeface="Calibri" pitchFamily="34" charset="0"/>
            </a:endParaRPr>
          </a:p>
          <a:p>
            <a:pPr marL="576072" indent="-457200">
              <a:buNone/>
            </a:pPr>
            <a:r>
              <a:rPr lang="pl-PL" sz="1900" dirty="0" smtClean="0">
                <a:latin typeface="Calibri" pitchFamily="34" charset="0"/>
              </a:rPr>
              <a:t>„</a:t>
            </a:r>
            <a:r>
              <a:rPr lang="pl-PL" sz="1900" i="1" dirty="0" smtClean="0">
                <a:latin typeface="Calibri" pitchFamily="34" charset="0"/>
              </a:rPr>
              <a:t>Wszystkie te badania i ich rezultaty wnoszą duże wartości do rozwoju  traumatologii </a:t>
            </a:r>
          </a:p>
          <a:p>
            <a:pPr marL="576072" indent="-457200">
              <a:buNone/>
            </a:pPr>
            <a:r>
              <a:rPr lang="pl-PL" sz="1900" i="1" dirty="0" smtClean="0">
                <a:latin typeface="Calibri" pitchFamily="34" charset="0"/>
              </a:rPr>
              <a:t>szczękowej. Wiele wyników z tych prac weszło do polskiego piśmiennictwa i znalazło </a:t>
            </a:r>
          </a:p>
          <a:p>
            <a:pPr marL="576072" indent="-457200">
              <a:buNone/>
            </a:pPr>
            <a:r>
              <a:rPr lang="pl-PL" sz="1900" i="1" dirty="0" smtClean="0">
                <a:latin typeface="Calibri" pitchFamily="34" charset="0"/>
              </a:rPr>
              <a:t>zastosowanie w praktycznej działalności. Całość prac badawczych z zakresu traumatologii </a:t>
            </a:r>
          </a:p>
          <a:p>
            <a:pPr marL="576072" indent="-457200">
              <a:buNone/>
            </a:pPr>
            <a:r>
              <a:rPr lang="pl-PL" sz="1900" i="1" dirty="0" smtClean="0">
                <a:latin typeface="Calibri" pitchFamily="34" charset="0"/>
              </a:rPr>
              <a:t>i efekty ich wdrożenia zarówno w terapii, jak i praktyce stanowią o powstaniu szkoły </a:t>
            </a:r>
          </a:p>
          <a:p>
            <a:pPr marL="576072" indent="-457200">
              <a:buNone/>
            </a:pPr>
            <a:r>
              <a:rPr lang="pl-PL" sz="1900" i="1" dirty="0" smtClean="0">
                <a:latin typeface="Calibri" pitchFamily="34" charset="0"/>
              </a:rPr>
              <a:t>gdańskiej w zakresie traumatologii </a:t>
            </a:r>
            <a:r>
              <a:rPr lang="pl-PL" sz="1900" i="1" dirty="0" smtClean="0">
                <a:latin typeface="Calibri" pitchFamily="34" charset="0"/>
              </a:rPr>
              <a:t>szczękowej”  </a:t>
            </a:r>
            <a:r>
              <a:rPr lang="pl-PL" sz="1900" i="1" dirty="0" smtClean="0">
                <a:latin typeface="Calibri" pitchFamily="34" charset="0"/>
              </a:rPr>
              <a:t>- </a:t>
            </a:r>
            <a:r>
              <a:rPr lang="pl-PL" sz="1900" dirty="0" smtClean="0">
                <a:latin typeface="Calibri" pitchFamily="34" charset="0"/>
              </a:rPr>
              <a:t>prof. </a:t>
            </a:r>
            <a:r>
              <a:rPr lang="pl-PL" sz="1900" dirty="0" smtClean="0">
                <a:latin typeface="Calibri" pitchFamily="34" charset="0"/>
              </a:rPr>
              <a:t>Wiesława </a:t>
            </a:r>
            <a:r>
              <a:rPr lang="pl-PL" sz="1900" dirty="0" err="1" smtClean="0">
                <a:latin typeface="Calibri" pitchFamily="34" charset="0"/>
              </a:rPr>
              <a:t>Perczyńska-Partyka</a:t>
            </a:r>
            <a:endParaRPr lang="pl-PL" sz="1900" dirty="0" smtClean="0">
              <a:latin typeface="Calibri" pitchFamily="34" charset="0"/>
            </a:endParaRPr>
          </a:p>
          <a:p>
            <a:pPr marL="576072" indent="-457200">
              <a:buNone/>
            </a:pPr>
            <a:endParaRPr lang="pl-PL" sz="1900" dirty="0" smtClean="0">
              <a:latin typeface="Calibri" pitchFamily="34" charset="0"/>
            </a:endParaRPr>
          </a:p>
          <a:p>
            <a:pPr marL="576072" indent="-457200">
              <a:buNone/>
            </a:pPr>
            <a:r>
              <a:rPr lang="pl-PL" sz="1900" dirty="0" smtClean="0">
                <a:latin typeface="Calibri" pitchFamily="34" charset="0"/>
              </a:rPr>
              <a:t>„</a:t>
            </a:r>
            <a:r>
              <a:rPr lang="pl-PL" sz="1900" i="1" dirty="0" smtClean="0">
                <a:latin typeface="Calibri" pitchFamily="34" charset="0"/>
              </a:rPr>
              <a:t>W dorobku naukowym z tego zakresu prawie połowa publikacji dotyczy zagadnień </a:t>
            </a:r>
          </a:p>
          <a:p>
            <a:pPr marL="576072" indent="-457200">
              <a:buNone/>
            </a:pPr>
            <a:r>
              <a:rPr lang="pl-PL" sz="1900" i="1" dirty="0" smtClean="0">
                <a:latin typeface="Calibri" pitchFamily="34" charset="0"/>
              </a:rPr>
              <a:t>związanych z zespołowymi złamaniami jarzmowo-szczękowymi. Prof. Korzon jest uważany </a:t>
            </a:r>
          </a:p>
          <a:p>
            <a:pPr marL="576072" indent="-457200">
              <a:buNone/>
            </a:pPr>
            <a:r>
              <a:rPr lang="pl-PL" sz="1900" i="1" dirty="0" smtClean="0">
                <a:latin typeface="Calibri" pitchFamily="34" charset="0"/>
              </a:rPr>
              <a:t>za największego znawcę tych zagadnień w kraju i poza nim.”  - </a:t>
            </a:r>
            <a:r>
              <a:rPr lang="pl-PL" sz="1900" dirty="0" smtClean="0">
                <a:latin typeface="Calibri" pitchFamily="34" charset="0"/>
              </a:rPr>
              <a:t>prof. </a:t>
            </a:r>
            <a:r>
              <a:rPr lang="pl-PL" sz="1900" dirty="0" smtClean="0">
                <a:latin typeface="Calibri" pitchFamily="34" charset="0"/>
              </a:rPr>
              <a:t>Jan </a:t>
            </a:r>
            <a:r>
              <a:rPr lang="pl-PL" sz="1900" dirty="0" err="1" smtClean="0">
                <a:latin typeface="Calibri" pitchFamily="34" charset="0"/>
              </a:rPr>
              <a:t>Ruszel</a:t>
            </a:r>
            <a:r>
              <a:rPr lang="pl-PL" sz="1900" dirty="0" smtClean="0">
                <a:latin typeface="Calibri" pitchFamily="34" charset="0"/>
              </a:rPr>
              <a:t> </a:t>
            </a:r>
            <a:r>
              <a:rPr lang="pl-PL" sz="1900" dirty="0" smtClean="0">
                <a:latin typeface="Calibri" pitchFamily="34" charset="0"/>
              </a:rPr>
              <a:t>			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0" y="6215082"/>
            <a:ext cx="3143207" cy="642918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Dr n. med. Małgorzata </a:t>
            </a:r>
            <a:r>
              <a:rPr lang="pl-PL" dirty="0" err="1" smtClean="0">
                <a:solidFill>
                  <a:schemeClr val="tx1"/>
                </a:solidFill>
                <a:latin typeface="Calibri" pitchFamily="34" charset="0"/>
              </a:rPr>
              <a:t>Nather</a:t>
            </a:r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</a:p>
          <a:p>
            <a:r>
              <a:rPr lang="pl-PL" b="1" dirty="0" smtClean="0">
                <a:solidFill>
                  <a:schemeClr val="tx1"/>
                </a:solidFill>
                <a:latin typeface="Calibri" pitchFamily="34" charset="0"/>
              </a:rPr>
              <a:t>  ZEBRANIE NAUKOWO-SZKOLENIOWE PTS </a:t>
            </a:r>
          </a:p>
          <a:p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  Gdańsk, 17.10.2009</a:t>
            </a:r>
            <a:endParaRPr lang="pl-PL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603</TotalTime>
  <Words>1680</Words>
  <Application>Microsoft Office PowerPoint</Application>
  <PresentationFormat>Pokaz na ekranie (4:3)</PresentationFormat>
  <Paragraphs>263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Moduł</vt:lpstr>
      <vt:lpstr>Non omnis moriar …                          Horacy „Pieśni”, III,30,6</vt:lpstr>
      <vt:lpstr>  Profesor dr hab. med.  Tadeusz Korzon (1928 – 2009)  </vt:lpstr>
      <vt:lpstr>Prof. dr hab. med. Tadeusz Korzon  Kilka faktów z życiorysu</vt:lpstr>
      <vt:lpstr>Prof. dr hab. med. Tadeusz Korzon  Kilka faktów z życiorysu</vt:lpstr>
      <vt:lpstr>Prof. dr hab. med. Tadeusz Korzon  Kilka faktów z życiorysu</vt:lpstr>
      <vt:lpstr>Prof. dr hab. med. Tadeusz Korzon  Doświadczenie zawodowe</vt:lpstr>
      <vt:lpstr>Prof. dr hab. med. Tadeusz Korzon  Doświadczenie zawodowe</vt:lpstr>
      <vt:lpstr>Prof. dr hab. med. Tadeusz Korzon  Działalność naukowa</vt:lpstr>
      <vt:lpstr>Prof. dr hab. med. Tadeusz Korzon  Główne kierunki zainteresowań</vt:lpstr>
      <vt:lpstr>Prof. dr hab. med. Tadeusz Korzon  Główne kierunki zainteresowań</vt:lpstr>
      <vt:lpstr>Prof. dr hab. med. Tadeusz Korzon  Główne kierunki zainteresowań</vt:lpstr>
      <vt:lpstr>Prof. dr hab. med. Tadeusz Korzon  Główne kierunki zainteresowań</vt:lpstr>
      <vt:lpstr>Prof. dr hab. med. Tadeusz Korzon  Główne kierunki zainteresowań</vt:lpstr>
      <vt:lpstr>Prof. dr hab. med. Tadeusz Korzon  Nominacje profesorskie</vt:lpstr>
      <vt:lpstr>Prof. dr hab. med. Tadeusz Korzon  Działalność promotorska i recenzencka</vt:lpstr>
      <vt:lpstr>Prof. dr hab. med. Tadeusz Korzon  Przynależność do PTS</vt:lpstr>
      <vt:lpstr>Prof. dr hab. med. Tadeusz Korzon  Przynależność do PTS</vt:lpstr>
      <vt:lpstr>Prof. dr hab. med. Tadeusz Korzon  Przynależność do innych towarzystw naukowych</vt:lpstr>
      <vt:lpstr>Prof. dr hab. med. Tadeusz Korzon  Odznaczenia, wyróżnienia, nagrody </vt:lpstr>
      <vt:lpstr>Prof. dr hab. med. Tadeusz Korzon  Odznaczenia, wyróżnienia, nagrody</vt:lpstr>
      <vt:lpstr>Prof. dr hab. med. Tadeusz Korzon  z lekarzami pracującymi w Klinice</vt:lpstr>
      <vt:lpstr>Prof. dr hab. med. Tadeusz Korzon  z prof. Haliną Plewińską oraz asystentami</vt:lpstr>
      <vt:lpstr>Prof. dr hab. med. Tadeusz Korzon  z asystentami</vt:lpstr>
      <vt:lpstr>Lekarze zatrudnieni przez prof. Tadeusza Korzona  w Przychodni Chirurgii  Stomatologicznej AMG</vt:lpstr>
      <vt:lpstr>Wielcy obecni i nieobecni…  </vt:lpstr>
      <vt:lpstr>Dziękuję Państwu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Profesor dr hab. med.  Tadeusz Korzon  1928 – 2009</dc:title>
  <dc:creator>Małgorzata Nather</dc:creator>
  <cp:lastModifiedBy>Małgorzata Nather</cp:lastModifiedBy>
  <cp:revision>89</cp:revision>
  <dcterms:created xsi:type="dcterms:W3CDTF">2009-10-16T10:56:50Z</dcterms:created>
  <dcterms:modified xsi:type="dcterms:W3CDTF">2014-10-10T15:45:37Z</dcterms:modified>
</cp:coreProperties>
</file>